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382" r:id="rId2"/>
    <p:sldId id="257" r:id="rId3"/>
    <p:sldId id="355" r:id="rId4"/>
    <p:sldId id="261" r:id="rId5"/>
    <p:sldId id="386" r:id="rId6"/>
    <p:sldId id="360" r:id="rId7"/>
    <p:sldId id="359" r:id="rId8"/>
    <p:sldId id="349" r:id="rId9"/>
    <p:sldId id="270" r:id="rId10"/>
    <p:sldId id="363" r:id="rId11"/>
    <p:sldId id="260" r:id="rId12"/>
    <p:sldId id="365" r:id="rId13"/>
    <p:sldId id="364" r:id="rId14"/>
    <p:sldId id="265" r:id="rId15"/>
    <p:sldId id="383" r:id="rId16"/>
    <p:sldId id="366" r:id="rId17"/>
    <p:sldId id="370" r:id="rId18"/>
    <p:sldId id="367" r:id="rId19"/>
    <p:sldId id="371" r:id="rId20"/>
    <p:sldId id="379" r:id="rId21"/>
    <p:sldId id="368" r:id="rId22"/>
    <p:sldId id="375" r:id="rId23"/>
    <p:sldId id="372" r:id="rId24"/>
    <p:sldId id="376" r:id="rId25"/>
    <p:sldId id="373" r:id="rId26"/>
    <p:sldId id="352" r:id="rId27"/>
    <p:sldId id="336" r:id="rId28"/>
    <p:sldId id="374" r:id="rId29"/>
    <p:sldId id="387" r:id="rId30"/>
    <p:sldId id="335" r:id="rId31"/>
    <p:sldId id="377" r:id="rId32"/>
    <p:sldId id="381" r:id="rId33"/>
    <p:sldId id="285"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7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66465" autoAdjust="0"/>
  </p:normalViewPr>
  <p:slideViewPr>
    <p:cSldViewPr snapToGrid="0" snapToObjects="1">
      <p:cViewPr varScale="1">
        <p:scale>
          <a:sx n="72" d="100"/>
          <a:sy n="72" d="100"/>
        </p:scale>
        <p:origin x="1925" y="77"/>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63E41-FABC-4982-8947-24B9EE4D53D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CCA6E7-55A7-43A1-9A00-D12E0F6F8D42}">
      <dgm:prSet/>
      <dgm:spPr/>
      <dgm:t>
        <a:bodyPr/>
        <a:lstStyle/>
        <a:p>
          <a:pPr>
            <a:lnSpc>
              <a:spcPct val="100000"/>
            </a:lnSpc>
          </a:pPr>
          <a:r>
            <a:rPr lang="en-US"/>
            <a:t>Introduction</a:t>
          </a:r>
        </a:p>
      </dgm:t>
    </dgm:pt>
    <dgm:pt modelId="{90079019-E58B-4547-A4A8-5E598F2B4175}" type="parTrans" cxnId="{9662DA94-08D6-4C6D-8DA2-E4C12FD40AB3}">
      <dgm:prSet/>
      <dgm:spPr/>
      <dgm:t>
        <a:bodyPr/>
        <a:lstStyle/>
        <a:p>
          <a:endParaRPr lang="en-US"/>
        </a:p>
      </dgm:t>
    </dgm:pt>
    <dgm:pt modelId="{C0ED3AC8-2D63-4833-9D07-E4AE08A35DB9}" type="sibTrans" cxnId="{9662DA94-08D6-4C6D-8DA2-E4C12FD40AB3}">
      <dgm:prSet/>
      <dgm:spPr/>
      <dgm:t>
        <a:bodyPr/>
        <a:lstStyle/>
        <a:p>
          <a:endParaRPr lang="en-US"/>
        </a:p>
      </dgm:t>
    </dgm:pt>
    <dgm:pt modelId="{7B2C81C9-A7A2-4483-AA24-5F12CA4214FC}">
      <dgm:prSet/>
      <dgm:spPr/>
      <dgm:t>
        <a:bodyPr/>
        <a:lstStyle/>
        <a:p>
          <a:pPr>
            <a:lnSpc>
              <a:spcPct val="100000"/>
            </a:lnSpc>
          </a:pPr>
          <a:r>
            <a:rPr lang="en-US"/>
            <a:t>Background</a:t>
          </a:r>
        </a:p>
      </dgm:t>
    </dgm:pt>
    <dgm:pt modelId="{B80F8258-E51F-4C8C-BB7F-9024AB1B63F1}" type="parTrans" cxnId="{78334170-D384-4997-A1EF-6367477EBAA2}">
      <dgm:prSet/>
      <dgm:spPr/>
      <dgm:t>
        <a:bodyPr/>
        <a:lstStyle/>
        <a:p>
          <a:endParaRPr lang="en-US"/>
        </a:p>
      </dgm:t>
    </dgm:pt>
    <dgm:pt modelId="{2DC7E6AA-250E-45A4-A241-C5B6A5FA5211}" type="sibTrans" cxnId="{78334170-D384-4997-A1EF-6367477EBAA2}">
      <dgm:prSet/>
      <dgm:spPr/>
      <dgm:t>
        <a:bodyPr/>
        <a:lstStyle/>
        <a:p>
          <a:endParaRPr lang="en-US"/>
        </a:p>
      </dgm:t>
    </dgm:pt>
    <dgm:pt modelId="{C71A7BB2-173B-4413-90A3-672C03618ACD}">
      <dgm:prSet/>
      <dgm:spPr/>
      <dgm:t>
        <a:bodyPr/>
        <a:lstStyle/>
        <a:p>
          <a:pPr>
            <a:lnSpc>
              <a:spcPct val="100000"/>
            </a:lnSpc>
          </a:pPr>
          <a:r>
            <a:rPr lang="en-US" dirty="0"/>
            <a:t>The Model:</a:t>
          </a:r>
        </a:p>
      </dgm:t>
    </dgm:pt>
    <dgm:pt modelId="{99872D2B-DA26-46CF-83CD-AA9ABD6C7977}" type="parTrans" cxnId="{33B4BE8A-E6C3-4D30-B9BD-9607DACEE75C}">
      <dgm:prSet/>
      <dgm:spPr/>
      <dgm:t>
        <a:bodyPr/>
        <a:lstStyle/>
        <a:p>
          <a:endParaRPr lang="en-US"/>
        </a:p>
      </dgm:t>
    </dgm:pt>
    <dgm:pt modelId="{AD3814E8-DF39-467F-826D-F6032BB4715C}" type="sibTrans" cxnId="{33B4BE8A-E6C3-4D30-B9BD-9607DACEE75C}">
      <dgm:prSet/>
      <dgm:spPr/>
      <dgm:t>
        <a:bodyPr/>
        <a:lstStyle/>
        <a:p>
          <a:endParaRPr lang="en-US"/>
        </a:p>
      </dgm:t>
    </dgm:pt>
    <dgm:pt modelId="{54B6C54B-34C0-442A-B093-7B63926EDC2D}">
      <dgm:prSet/>
      <dgm:spPr/>
      <dgm:t>
        <a:bodyPr/>
        <a:lstStyle/>
        <a:p>
          <a:pPr>
            <a:lnSpc>
              <a:spcPct val="100000"/>
            </a:lnSpc>
          </a:pPr>
          <a:r>
            <a:rPr lang="en-US" dirty="0"/>
            <a:t>Pre-process, General process, Dataset, Training </a:t>
          </a:r>
        </a:p>
      </dgm:t>
    </dgm:pt>
    <dgm:pt modelId="{245F5D76-E5C2-4122-958E-2428D76FFAD8}" type="parTrans" cxnId="{8D6E5D63-9822-4381-8417-9B5F30B8BE43}">
      <dgm:prSet/>
      <dgm:spPr/>
      <dgm:t>
        <a:bodyPr/>
        <a:lstStyle/>
        <a:p>
          <a:endParaRPr lang="en-US"/>
        </a:p>
      </dgm:t>
    </dgm:pt>
    <dgm:pt modelId="{07B259A7-3D4D-4DC7-9303-FF768E1A67FF}" type="sibTrans" cxnId="{8D6E5D63-9822-4381-8417-9B5F30B8BE43}">
      <dgm:prSet/>
      <dgm:spPr/>
      <dgm:t>
        <a:bodyPr/>
        <a:lstStyle/>
        <a:p>
          <a:endParaRPr lang="en-US"/>
        </a:p>
      </dgm:t>
    </dgm:pt>
    <dgm:pt modelId="{1A0AA1E3-1C95-4E37-82CD-4F72B3DC1E96}">
      <dgm:prSet/>
      <dgm:spPr/>
      <dgm:t>
        <a:bodyPr/>
        <a:lstStyle/>
        <a:p>
          <a:pPr>
            <a:lnSpc>
              <a:spcPct val="100000"/>
            </a:lnSpc>
          </a:pPr>
          <a:r>
            <a:rPr lang="en-US"/>
            <a:t>Results</a:t>
          </a:r>
        </a:p>
      </dgm:t>
    </dgm:pt>
    <dgm:pt modelId="{69A2887F-95E6-49C7-BE71-7CD7CCF2B33E}" type="parTrans" cxnId="{B5BBF4A5-97D7-4836-928D-2EE19EAEE9EF}">
      <dgm:prSet/>
      <dgm:spPr/>
      <dgm:t>
        <a:bodyPr/>
        <a:lstStyle/>
        <a:p>
          <a:endParaRPr lang="en-US"/>
        </a:p>
      </dgm:t>
    </dgm:pt>
    <dgm:pt modelId="{06457969-ABDB-4D0F-B389-F70E0ABFFDBA}" type="sibTrans" cxnId="{B5BBF4A5-97D7-4836-928D-2EE19EAEE9EF}">
      <dgm:prSet/>
      <dgm:spPr/>
      <dgm:t>
        <a:bodyPr/>
        <a:lstStyle/>
        <a:p>
          <a:endParaRPr lang="en-US"/>
        </a:p>
      </dgm:t>
    </dgm:pt>
    <dgm:pt modelId="{10E48B9E-627C-4F50-9BE9-7417170BF662}">
      <dgm:prSet/>
      <dgm:spPr/>
      <dgm:t>
        <a:bodyPr/>
        <a:lstStyle/>
        <a:p>
          <a:pPr>
            <a:lnSpc>
              <a:spcPct val="100000"/>
            </a:lnSpc>
          </a:pPr>
          <a:r>
            <a:rPr lang="en-US"/>
            <a:t>Conclusion</a:t>
          </a:r>
        </a:p>
      </dgm:t>
    </dgm:pt>
    <dgm:pt modelId="{EA8F1202-8662-4672-B95F-E444F367CE07}" type="parTrans" cxnId="{9E71CFF9-5E86-4FE3-8AB1-F418C9870996}">
      <dgm:prSet/>
      <dgm:spPr/>
      <dgm:t>
        <a:bodyPr/>
        <a:lstStyle/>
        <a:p>
          <a:endParaRPr lang="en-US"/>
        </a:p>
      </dgm:t>
    </dgm:pt>
    <dgm:pt modelId="{1725AA15-03E7-4ECF-9D8B-086911F80381}" type="sibTrans" cxnId="{9E71CFF9-5E86-4FE3-8AB1-F418C9870996}">
      <dgm:prSet/>
      <dgm:spPr/>
      <dgm:t>
        <a:bodyPr/>
        <a:lstStyle/>
        <a:p>
          <a:endParaRPr lang="en-US"/>
        </a:p>
      </dgm:t>
    </dgm:pt>
    <dgm:pt modelId="{5ED7F0D2-2110-45BB-8C73-E9BE4D11812A}">
      <dgm:prSet/>
      <dgm:spPr/>
      <dgm:t>
        <a:bodyPr/>
        <a:lstStyle/>
        <a:p>
          <a:pPr>
            <a:lnSpc>
              <a:spcPct val="100000"/>
            </a:lnSpc>
          </a:pPr>
          <a:r>
            <a:rPr lang="en-US"/>
            <a:t>Demonstration</a:t>
          </a:r>
        </a:p>
      </dgm:t>
    </dgm:pt>
    <dgm:pt modelId="{164BC35F-968E-4B32-883D-8ADEF87B492C}" type="parTrans" cxnId="{0D176D37-A70C-462F-9075-EEBD993CA6A8}">
      <dgm:prSet/>
      <dgm:spPr/>
      <dgm:t>
        <a:bodyPr/>
        <a:lstStyle/>
        <a:p>
          <a:endParaRPr lang="en-US"/>
        </a:p>
      </dgm:t>
    </dgm:pt>
    <dgm:pt modelId="{F76A936C-CA03-49FB-B798-3D33DDA13B51}" type="sibTrans" cxnId="{0D176D37-A70C-462F-9075-EEBD993CA6A8}">
      <dgm:prSet/>
      <dgm:spPr/>
      <dgm:t>
        <a:bodyPr/>
        <a:lstStyle/>
        <a:p>
          <a:endParaRPr lang="en-US"/>
        </a:p>
      </dgm:t>
    </dgm:pt>
    <dgm:pt modelId="{2B52F14A-C6DC-4B9F-AA87-222C95830C37}" type="pres">
      <dgm:prSet presAssocID="{F6E63E41-FABC-4982-8947-24B9EE4D53DF}" presName="root" presStyleCnt="0">
        <dgm:presLayoutVars>
          <dgm:dir/>
          <dgm:resizeHandles val="exact"/>
        </dgm:presLayoutVars>
      </dgm:prSet>
      <dgm:spPr/>
    </dgm:pt>
    <dgm:pt modelId="{CFA732A8-0EEE-4DD4-AA36-62991EFC4E20}" type="pres">
      <dgm:prSet presAssocID="{17CCA6E7-55A7-43A1-9A00-D12E0F6F8D42}" presName="compNode" presStyleCnt="0"/>
      <dgm:spPr/>
    </dgm:pt>
    <dgm:pt modelId="{C88494A8-EC49-4C7F-ABD6-BFDE98E5AD0C}" type="pres">
      <dgm:prSet presAssocID="{17CCA6E7-55A7-43A1-9A00-D12E0F6F8D42}" presName="bgRect" presStyleLbl="bgShp" presStyleIdx="0" presStyleCnt="6"/>
      <dgm:spPr/>
    </dgm:pt>
    <dgm:pt modelId="{844D26D9-589A-4C7F-A29D-B2CA520A52E0}" type="pres">
      <dgm:prSet presAssocID="{17CCA6E7-55A7-43A1-9A00-D12E0F6F8D4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אהבתי"/>
        </a:ext>
      </dgm:extLst>
    </dgm:pt>
    <dgm:pt modelId="{D2B6BFE4-FBD5-4244-B8D4-7B74767C8D3F}" type="pres">
      <dgm:prSet presAssocID="{17CCA6E7-55A7-43A1-9A00-D12E0F6F8D42}" presName="spaceRect" presStyleCnt="0"/>
      <dgm:spPr/>
    </dgm:pt>
    <dgm:pt modelId="{9C5F6464-4630-429D-BBE3-9DDE6EA328AB}" type="pres">
      <dgm:prSet presAssocID="{17CCA6E7-55A7-43A1-9A00-D12E0F6F8D42}" presName="parTx" presStyleLbl="revTx" presStyleIdx="0" presStyleCnt="7">
        <dgm:presLayoutVars>
          <dgm:chMax val="0"/>
          <dgm:chPref val="0"/>
        </dgm:presLayoutVars>
      </dgm:prSet>
      <dgm:spPr/>
    </dgm:pt>
    <dgm:pt modelId="{B3284DF6-543C-4044-866E-A98B17F80EBA}" type="pres">
      <dgm:prSet presAssocID="{C0ED3AC8-2D63-4833-9D07-E4AE08A35DB9}" presName="sibTrans" presStyleCnt="0"/>
      <dgm:spPr/>
    </dgm:pt>
    <dgm:pt modelId="{075821FA-DD18-4338-B0DA-D76110EAB233}" type="pres">
      <dgm:prSet presAssocID="{7B2C81C9-A7A2-4483-AA24-5F12CA4214FC}" presName="compNode" presStyleCnt="0"/>
      <dgm:spPr/>
    </dgm:pt>
    <dgm:pt modelId="{4283DE68-8E6D-427D-B8DE-DD86CB883516}" type="pres">
      <dgm:prSet presAssocID="{7B2C81C9-A7A2-4483-AA24-5F12CA4214FC}" presName="bgRect" presStyleLbl="bgShp" presStyleIdx="1" presStyleCnt="6"/>
      <dgm:spPr/>
    </dgm:pt>
    <dgm:pt modelId="{DFD2B601-C5BB-4D3F-B5B0-47DB58C82C4F}" type="pres">
      <dgm:prSet presAssocID="{7B2C81C9-A7A2-4483-AA24-5F12CA4214F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חינוך"/>
        </a:ext>
      </dgm:extLst>
    </dgm:pt>
    <dgm:pt modelId="{C384E89C-7F5D-4343-86A2-4E5AF8B5FCC4}" type="pres">
      <dgm:prSet presAssocID="{7B2C81C9-A7A2-4483-AA24-5F12CA4214FC}" presName="spaceRect" presStyleCnt="0"/>
      <dgm:spPr/>
    </dgm:pt>
    <dgm:pt modelId="{8ACCAE66-DAA4-43E3-944E-3E661C8A540C}" type="pres">
      <dgm:prSet presAssocID="{7B2C81C9-A7A2-4483-AA24-5F12CA4214FC}" presName="parTx" presStyleLbl="revTx" presStyleIdx="1" presStyleCnt="7">
        <dgm:presLayoutVars>
          <dgm:chMax val="0"/>
          <dgm:chPref val="0"/>
        </dgm:presLayoutVars>
      </dgm:prSet>
      <dgm:spPr/>
    </dgm:pt>
    <dgm:pt modelId="{5E0D6EE9-90D9-41FB-9741-B2BCDFF02959}" type="pres">
      <dgm:prSet presAssocID="{2DC7E6AA-250E-45A4-A241-C5B6A5FA5211}" presName="sibTrans" presStyleCnt="0"/>
      <dgm:spPr/>
    </dgm:pt>
    <dgm:pt modelId="{EFC37C77-71B2-45BB-9D33-8DC2E2C6B8D9}" type="pres">
      <dgm:prSet presAssocID="{C71A7BB2-173B-4413-90A3-672C03618ACD}" presName="compNode" presStyleCnt="0"/>
      <dgm:spPr/>
    </dgm:pt>
    <dgm:pt modelId="{23BF99FF-4F0B-42E0-946A-EA8585BF7D23}" type="pres">
      <dgm:prSet presAssocID="{C71A7BB2-173B-4413-90A3-672C03618ACD}" presName="bgRect" presStyleLbl="bgShp" presStyleIdx="2" presStyleCnt="6"/>
      <dgm:spPr/>
    </dgm:pt>
    <dgm:pt modelId="{4D10A219-E255-43C3-9E72-76EB5A0ED8E1}" type="pres">
      <dgm:prSet presAssocID="{C71A7BB2-173B-4413-90A3-672C03618AC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עיצוב"/>
        </a:ext>
      </dgm:extLst>
    </dgm:pt>
    <dgm:pt modelId="{74A9A63A-40B4-4BCA-826B-157B7993FAC6}" type="pres">
      <dgm:prSet presAssocID="{C71A7BB2-173B-4413-90A3-672C03618ACD}" presName="spaceRect" presStyleCnt="0"/>
      <dgm:spPr/>
    </dgm:pt>
    <dgm:pt modelId="{04DBCDE2-6B41-44E3-ACC5-5851E0C82548}" type="pres">
      <dgm:prSet presAssocID="{C71A7BB2-173B-4413-90A3-672C03618ACD}" presName="parTx" presStyleLbl="revTx" presStyleIdx="2" presStyleCnt="7">
        <dgm:presLayoutVars>
          <dgm:chMax val="0"/>
          <dgm:chPref val="0"/>
        </dgm:presLayoutVars>
      </dgm:prSet>
      <dgm:spPr/>
    </dgm:pt>
    <dgm:pt modelId="{D486F00A-34B8-421B-AAC1-436A3BCA6640}" type="pres">
      <dgm:prSet presAssocID="{C71A7BB2-173B-4413-90A3-672C03618ACD}" presName="desTx" presStyleLbl="revTx" presStyleIdx="3" presStyleCnt="7" custScaleX="233105" custLinFactNeighborX="-57355" custLinFactNeighborY="34064">
        <dgm:presLayoutVars/>
      </dgm:prSet>
      <dgm:spPr/>
    </dgm:pt>
    <dgm:pt modelId="{F275F747-AF1D-40C2-974D-65C8337CC483}" type="pres">
      <dgm:prSet presAssocID="{AD3814E8-DF39-467F-826D-F6032BB4715C}" presName="sibTrans" presStyleCnt="0"/>
      <dgm:spPr/>
    </dgm:pt>
    <dgm:pt modelId="{0D873581-EF31-4557-B64F-64244B680141}" type="pres">
      <dgm:prSet presAssocID="{1A0AA1E3-1C95-4E37-82CD-4F72B3DC1E96}" presName="compNode" presStyleCnt="0"/>
      <dgm:spPr/>
    </dgm:pt>
    <dgm:pt modelId="{A78328D3-8F7C-4264-81BF-9AAED00E2021}" type="pres">
      <dgm:prSet presAssocID="{1A0AA1E3-1C95-4E37-82CD-4F72B3DC1E96}" presName="bgRect" presStyleLbl="bgShp" presStyleIdx="3" presStyleCnt="6"/>
      <dgm:spPr/>
    </dgm:pt>
    <dgm:pt modelId="{A3B93BFE-63FB-4936-9A60-B0EE32985D20}" type="pres">
      <dgm:prSet presAssocID="{1A0AA1E3-1C95-4E37-82CD-4F72B3DC1E9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שאלון"/>
        </a:ext>
      </dgm:extLst>
    </dgm:pt>
    <dgm:pt modelId="{F1E2D071-AF11-4B9C-9FB5-049034B7DE0A}" type="pres">
      <dgm:prSet presAssocID="{1A0AA1E3-1C95-4E37-82CD-4F72B3DC1E96}" presName="spaceRect" presStyleCnt="0"/>
      <dgm:spPr/>
    </dgm:pt>
    <dgm:pt modelId="{1FB08838-2EB8-4EEA-8881-851CCA3C2D1F}" type="pres">
      <dgm:prSet presAssocID="{1A0AA1E3-1C95-4E37-82CD-4F72B3DC1E96}" presName="parTx" presStyleLbl="revTx" presStyleIdx="4" presStyleCnt="7">
        <dgm:presLayoutVars>
          <dgm:chMax val="0"/>
          <dgm:chPref val="0"/>
        </dgm:presLayoutVars>
      </dgm:prSet>
      <dgm:spPr/>
    </dgm:pt>
    <dgm:pt modelId="{936AD38A-CC79-4EC7-9F76-6244E1DC601C}" type="pres">
      <dgm:prSet presAssocID="{06457969-ABDB-4D0F-B389-F70E0ABFFDBA}" presName="sibTrans" presStyleCnt="0"/>
      <dgm:spPr/>
    </dgm:pt>
    <dgm:pt modelId="{FB119ED8-344D-4287-B45F-6E426112E091}" type="pres">
      <dgm:prSet presAssocID="{10E48B9E-627C-4F50-9BE9-7417170BF662}" presName="compNode" presStyleCnt="0"/>
      <dgm:spPr/>
    </dgm:pt>
    <dgm:pt modelId="{3D49634F-ACB1-4A6E-A0C2-FB7398D1FD2C}" type="pres">
      <dgm:prSet presAssocID="{10E48B9E-627C-4F50-9BE9-7417170BF662}" presName="bgRect" presStyleLbl="bgShp" presStyleIdx="4" presStyleCnt="6"/>
      <dgm:spPr/>
    </dgm:pt>
    <dgm:pt modelId="{EFDCEE9B-0E1B-4DB5-B8D1-D20D981CC9EF}" type="pres">
      <dgm:prSet presAssocID="{10E48B9E-627C-4F50-9BE9-7417170BF66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זרימה"/>
        </a:ext>
      </dgm:extLst>
    </dgm:pt>
    <dgm:pt modelId="{12D90AAA-F124-42AF-AE8D-1F5C2BF24736}" type="pres">
      <dgm:prSet presAssocID="{10E48B9E-627C-4F50-9BE9-7417170BF662}" presName="spaceRect" presStyleCnt="0"/>
      <dgm:spPr/>
    </dgm:pt>
    <dgm:pt modelId="{FD313AD7-68E0-4392-9BC7-4B22E0CABADE}" type="pres">
      <dgm:prSet presAssocID="{10E48B9E-627C-4F50-9BE9-7417170BF662}" presName="parTx" presStyleLbl="revTx" presStyleIdx="5" presStyleCnt="7">
        <dgm:presLayoutVars>
          <dgm:chMax val="0"/>
          <dgm:chPref val="0"/>
        </dgm:presLayoutVars>
      </dgm:prSet>
      <dgm:spPr/>
    </dgm:pt>
    <dgm:pt modelId="{17C393A5-9CBC-4754-A2F7-6100B519727A}" type="pres">
      <dgm:prSet presAssocID="{1725AA15-03E7-4ECF-9D8B-086911F80381}" presName="sibTrans" presStyleCnt="0"/>
      <dgm:spPr/>
    </dgm:pt>
    <dgm:pt modelId="{1B9A4A60-EEAA-449D-94EB-A82098754A50}" type="pres">
      <dgm:prSet presAssocID="{5ED7F0D2-2110-45BB-8C73-E9BE4D11812A}" presName="compNode" presStyleCnt="0"/>
      <dgm:spPr/>
    </dgm:pt>
    <dgm:pt modelId="{5BDA57AC-A2FE-4AB4-80BB-02FBC609D6C3}" type="pres">
      <dgm:prSet presAssocID="{5ED7F0D2-2110-45BB-8C73-E9BE4D11812A}" presName="bgRect" presStyleLbl="bgShp" presStyleIdx="5" presStyleCnt="6"/>
      <dgm:spPr/>
    </dgm:pt>
    <dgm:pt modelId="{35FE0A17-27CD-4343-8AD5-EE723DBB9655}" type="pres">
      <dgm:prSet presAssocID="{5ED7F0D2-2110-45BB-8C73-E9BE4D11812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כותרת תחתונה"/>
        </a:ext>
      </dgm:extLst>
    </dgm:pt>
    <dgm:pt modelId="{BD0F9AED-F8AA-465A-BCB8-B99B2C489C00}" type="pres">
      <dgm:prSet presAssocID="{5ED7F0D2-2110-45BB-8C73-E9BE4D11812A}" presName="spaceRect" presStyleCnt="0"/>
      <dgm:spPr/>
    </dgm:pt>
    <dgm:pt modelId="{6B84A5BF-63DE-48E5-A627-CC1085F1AB9D}" type="pres">
      <dgm:prSet presAssocID="{5ED7F0D2-2110-45BB-8C73-E9BE4D11812A}" presName="parTx" presStyleLbl="revTx" presStyleIdx="6" presStyleCnt="7">
        <dgm:presLayoutVars>
          <dgm:chMax val="0"/>
          <dgm:chPref val="0"/>
        </dgm:presLayoutVars>
      </dgm:prSet>
      <dgm:spPr/>
    </dgm:pt>
  </dgm:ptLst>
  <dgm:cxnLst>
    <dgm:cxn modelId="{0D176D37-A70C-462F-9075-EEBD993CA6A8}" srcId="{F6E63E41-FABC-4982-8947-24B9EE4D53DF}" destId="{5ED7F0D2-2110-45BB-8C73-E9BE4D11812A}" srcOrd="5" destOrd="0" parTransId="{164BC35F-968E-4B32-883D-8ADEF87B492C}" sibTransId="{F76A936C-CA03-49FB-B798-3D33DDA13B51}"/>
    <dgm:cxn modelId="{8C19683D-28D7-4867-935B-634728BA7CA2}" type="presOf" srcId="{10E48B9E-627C-4F50-9BE9-7417170BF662}" destId="{FD313AD7-68E0-4392-9BC7-4B22E0CABADE}" srcOrd="0" destOrd="0" presId="urn:microsoft.com/office/officeart/2018/2/layout/IconVerticalSolidList"/>
    <dgm:cxn modelId="{8D6E5D63-9822-4381-8417-9B5F30B8BE43}" srcId="{C71A7BB2-173B-4413-90A3-672C03618ACD}" destId="{54B6C54B-34C0-442A-B093-7B63926EDC2D}" srcOrd="0" destOrd="0" parTransId="{245F5D76-E5C2-4122-958E-2428D76FFAD8}" sibTransId="{07B259A7-3D4D-4DC7-9303-FF768E1A67FF}"/>
    <dgm:cxn modelId="{78334170-D384-4997-A1EF-6367477EBAA2}" srcId="{F6E63E41-FABC-4982-8947-24B9EE4D53DF}" destId="{7B2C81C9-A7A2-4483-AA24-5F12CA4214FC}" srcOrd="1" destOrd="0" parTransId="{B80F8258-E51F-4C8C-BB7F-9024AB1B63F1}" sibTransId="{2DC7E6AA-250E-45A4-A241-C5B6A5FA5211}"/>
    <dgm:cxn modelId="{1D605358-5405-4F53-9699-E18177C0A52F}" type="presOf" srcId="{17CCA6E7-55A7-43A1-9A00-D12E0F6F8D42}" destId="{9C5F6464-4630-429D-BBE3-9DDE6EA328AB}" srcOrd="0" destOrd="0" presId="urn:microsoft.com/office/officeart/2018/2/layout/IconVerticalSolidList"/>
    <dgm:cxn modelId="{33B4BE8A-E6C3-4D30-B9BD-9607DACEE75C}" srcId="{F6E63E41-FABC-4982-8947-24B9EE4D53DF}" destId="{C71A7BB2-173B-4413-90A3-672C03618ACD}" srcOrd="2" destOrd="0" parTransId="{99872D2B-DA26-46CF-83CD-AA9ABD6C7977}" sibTransId="{AD3814E8-DF39-467F-826D-F6032BB4715C}"/>
    <dgm:cxn modelId="{519A0493-C641-4F45-8D4B-D7E6B4D90B21}" type="presOf" srcId="{54B6C54B-34C0-442A-B093-7B63926EDC2D}" destId="{D486F00A-34B8-421B-AAC1-436A3BCA6640}" srcOrd="0" destOrd="0" presId="urn:microsoft.com/office/officeart/2018/2/layout/IconVerticalSolidList"/>
    <dgm:cxn modelId="{9662DA94-08D6-4C6D-8DA2-E4C12FD40AB3}" srcId="{F6E63E41-FABC-4982-8947-24B9EE4D53DF}" destId="{17CCA6E7-55A7-43A1-9A00-D12E0F6F8D42}" srcOrd="0" destOrd="0" parTransId="{90079019-E58B-4547-A4A8-5E598F2B4175}" sibTransId="{C0ED3AC8-2D63-4833-9D07-E4AE08A35DB9}"/>
    <dgm:cxn modelId="{3E9C7E9F-0348-4EC9-925F-D36304B14602}" type="presOf" srcId="{F6E63E41-FABC-4982-8947-24B9EE4D53DF}" destId="{2B52F14A-C6DC-4B9F-AA87-222C95830C37}" srcOrd="0" destOrd="0" presId="urn:microsoft.com/office/officeart/2018/2/layout/IconVerticalSolidList"/>
    <dgm:cxn modelId="{B5BBF4A5-97D7-4836-928D-2EE19EAEE9EF}" srcId="{F6E63E41-FABC-4982-8947-24B9EE4D53DF}" destId="{1A0AA1E3-1C95-4E37-82CD-4F72B3DC1E96}" srcOrd="3" destOrd="0" parTransId="{69A2887F-95E6-49C7-BE71-7CD7CCF2B33E}" sibTransId="{06457969-ABDB-4D0F-B389-F70E0ABFFDBA}"/>
    <dgm:cxn modelId="{57703ECE-8350-4D7E-B207-1AFEAB226094}" type="presOf" srcId="{1A0AA1E3-1C95-4E37-82CD-4F72B3DC1E96}" destId="{1FB08838-2EB8-4EEA-8881-851CCA3C2D1F}" srcOrd="0" destOrd="0" presId="urn:microsoft.com/office/officeart/2018/2/layout/IconVerticalSolidList"/>
    <dgm:cxn modelId="{1F2F5ED0-6497-4AB7-B4C0-254FCFEDC755}" type="presOf" srcId="{C71A7BB2-173B-4413-90A3-672C03618ACD}" destId="{04DBCDE2-6B41-44E3-ACC5-5851E0C82548}" srcOrd="0" destOrd="0" presId="urn:microsoft.com/office/officeart/2018/2/layout/IconVerticalSolidList"/>
    <dgm:cxn modelId="{499C23DD-FEF0-44CA-9C3C-428A99DD6B86}" type="presOf" srcId="{5ED7F0D2-2110-45BB-8C73-E9BE4D11812A}" destId="{6B84A5BF-63DE-48E5-A627-CC1085F1AB9D}" srcOrd="0" destOrd="0" presId="urn:microsoft.com/office/officeart/2018/2/layout/IconVerticalSolidList"/>
    <dgm:cxn modelId="{4C2DF3F7-9758-4980-8C5F-A223F101A8AE}" type="presOf" srcId="{7B2C81C9-A7A2-4483-AA24-5F12CA4214FC}" destId="{8ACCAE66-DAA4-43E3-944E-3E661C8A540C}" srcOrd="0" destOrd="0" presId="urn:microsoft.com/office/officeart/2018/2/layout/IconVerticalSolidList"/>
    <dgm:cxn modelId="{9E71CFF9-5E86-4FE3-8AB1-F418C9870996}" srcId="{F6E63E41-FABC-4982-8947-24B9EE4D53DF}" destId="{10E48B9E-627C-4F50-9BE9-7417170BF662}" srcOrd="4" destOrd="0" parTransId="{EA8F1202-8662-4672-B95F-E444F367CE07}" sibTransId="{1725AA15-03E7-4ECF-9D8B-086911F80381}"/>
    <dgm:cxn modelId="{12A3A06D-E3DD-45FD-AACB-1F600EBA7C96}" type="presParOf" srcId="{2B52F14A-C6DC-4B9F-AA87-222C95830C37}" destId="{CFA732A8-0EEE-4DD4-AA36-62991EFC4E20}" srcOrd="0" destOrd="0" presId="urn:microsoft.com/office/officeart/2018/2/layout/IconVerticalSolidList"/>
    <dgm:cxn modelId="{F8B8BB37-8877-4FEC-8863-7B65498C6594}" type="presParOf" srcId="{CFA732A8-0EEE-4DD4-AA36-62991EFC4E20}" destId="{C88494A8-EC49-4C7F-ABD6-BFDE98E5AD0C}" srcOrd="0" destOrd="0" presId="urn:microsoft.com/office/officeart/2018/2/layout/IconVerticalSolidList"/>
    <dgm:cxn modelId="{9FE14FBF-6087-4DE2-A5FA-2AAB95846BD7}" type="presParOf" srcId="{CFA732A8-0EEE-4DD4-AA36-62991EFC4E20}" destId="{844D26D9-589A-4C7F-A29D-B2CA520A52E0}" srcOrd="1" destOrd="0" presId="urn:microsoft.com/office/officeart/2018/2/layout/IconVerticalSolidList"/>
    <dgm:cxn modelId="{6263CB78-030C-46A8-B713-A952EF998C5A}" type="presParOf" srcId="{CFA732A8-0EEE-4DD4-AA36-62991EFC4E20}" destId="{D2B6BFE4-FBD5-4244-B8D4-7B74767C8D3F}" srcOrd="2" destOrd="0" presId="urn:microsoft.com/office/officeart/2018/2/layout/IconVerticalSolidList"/>
    <dgm:cxn modelId="{D42DA858-8C70-4D4A-A3C8-F040D7C9CE6A}" type="presParOf" srcId="{CFA732A8-0EEE-4DD4-AA36-62991EFC4E20}" destId="{9C5F6464-4630-429D-BBE3-9DDE6EA328AB}" srcOrd="3" destOrd="0" presId="urn:microsoft.com/office/officeart/2018/2/layout/IconVerticalSolidList"/>
    <dgm:cxn modelId="{DCF8A993-6360-4C15-A6D7-B5201A62229D}" type="presParOf" srcId="{2B52F14A-C6DC-4B9F-AA87-222C95830C37}" destId="{B3284DF6-543C-4044-866E-A98B17F80EBA}" srcOrd="1" destOrd="0" presId="urn:microsoft.com/office/officeart/2018/2/layout/IconVerticalSolidList"/>
    <dgm:cxn modelId="{69D7C6F1-64D9-48CC-96B7-344F180F7E40}" type="presParOf" srcId="{2B52F14A-C6DC-4B9F-AA87-222C95830C37}" destId="{075821FA-DD18-4338-B0DA-D76110EAB233}" srcOrd="2" destOrd="0" presId="urn:microsoft.com/office/officeart/2018/2/layout/IconVerticalSolidList"/>
    <dgm:cxn modelId="{3105281C-DB79-45C2-A338-3A0E40F873FA}" type="presParOf" srcId="{075821FA-DD18-4338-B0DA-D76110EAB233}" destId="{4283DE68-8E6D-427D-B8DE-DD86CB883516}" srcOrd="0" destOrd="0" presId="urn:microsoft.com/office/officeart/2018/2/layout/IconVerticalSolidList"/>
    <dgm:cxn modelId="{8D92F789-02CE-4786-8FB5-25980CA73530}" type="presParOf" srcId="{075821FA-DD18-4338-B0DA-D76110EAB233}" destId="{DFD2B601-C5BB-4D3F-B5B0-47DB58C82C4F}" srcOrd="1" destOrd="0" presId="urn:microsoft.com/office/officeart/2018/2/layout/IconVerticalSolidList"/>
    <dgm:cxn modelId="{3E6A5B3A-55A6-4DFF-98ED-BC4EB8B73CD8}" type="presParOf" srcId="{075821FA-DD18-4338-B0DA-D76110EAB233}" destId="{C384E89C-7F5D-4343-86A2-4E5AF8B5FCC4}" srcOrd="2" destOrd="0" presId="urn:microsoft.com/office/officeart/2018/2/layout/IconVerticalSolidList"/>
    <dgm:cxn modelId="{ABCB98E0-0DAB-4611-8584-B5994F2EEACE}" type="presParOf" srcId="{075821FA-DD18-4338-B0DA-D76110EAB233}" destId="{8ACCAE66-DAA4-43E3-944E-3E661C8A540C}" srcOrd="3" destOrd="0" presId="urn:microsoft.com/office/officeart/2018/2/layout/IconVerticalSolidList"/>
    <dgm:cxn modelId="{6035EA69-1CF8-422A-B3C8-363A360907D0}" type="presParOf" srcId="{2B52F14A-C6DC-4B9F-AA87-222C95830C37}" destId="{5E0D6EE9-90D9-41FB-9741-B2BCDFF02959}" srcOrd="3" destOrd="0" presId="urn:microsoft.com/office/officeart/2018/2/layout/IconVerticalSolidList"/>
    <dgm:cxn modelId="{F3EFAD89-03B9-492E-BE9B-2AED466DA14E}" type="presParOf" srcId="{2B52F14A-C6DC-4B9F-AA87-222C95830C37}" destId="{EFC37C77-71B2-45BB-9D33-8DC2E2C6B8D9}" srcOrd="4" destOrd="0" presId="urn:microsoft.com/office/officeart/2018/2/layout/IconVerticalSolidList"/>
    <dgm:cxn modelId="{6DDAD1A9-56AF-4503-98AB-BD94C8F7826F}" type="presParOf" srcId="{EFC37C77-71B2-45BB-9D33-8DC2E2C6B8D9}" destId="{23BF99FF-4F0B-42E0-946A-EA8585BF7D23}" srcOrd="0" destOrd="0" presId="urn:microsoft.com/office/officeart/2018/2/layout/IconVerticalSolidList"/>
    <dgm:cxn modelId="{1530FA5C-3826-4880-9D2C-ADB7A26CCE2D}" type="presParOf" srcId="{EFC37C77-71B2-45BB-9D33-8DC2E2C6B8D9}" destId="{4D10A219-E255-43C3-9E72-76EB5A0ED8E1}" srcOrd="1" destOrd="0" presId="urn:microsoft.com/office/officeart/2018/2/layout/IconVerticalSolidList"/>
    <dgm:cxn modelId="{095D7B10-2A29-4A96-A10E-DFB14D921B91}" type="presParOf" srcId="{EFC37C77-71B2-45BB-9D33-8DC2E2C6B8D9}" destId="{74A9A63A-40B4-4BCA-826B-157B7993FAC6}" srcOrd="2" destOrd="0" presId="urn:microsoft.com/office/officeart/2018/2/layout/IconVerticalSolidList"/>
    <dgm:cxn modelId="{65CE1F96-402A-4073-B437-7D345CBDD0E6}" type="presParOf" srcId="{EFC37C77-71B2-45BB-9D33-8DC2E2C6B8D9}" destId="{04DBCDE2-6B41-44E3-ACC5-5851E0C82548}" srcOrd="3" destOrd="0" presId="urn:microsoft.com/office/officeart/2018/2/layout/IconVerticalSolidList"/>
    <dgm:cxn modelId="{DBC448DF-A90C-440B-9CD7-6448F8120B59}" type="presParOf" srcId="{EFC37C77-71B2-45BB-9D33-8DC2E2C6B8D9}" destId="{D486F00A-34B8-421B-AAC1-436A3BCA6640}" srcOrd="4" destOrd="0" presId="urn:microsoft.com/office/officeart/2018/2/layout/IconVerticalSolidList"/>
    <dgm:cxn modelId="{27BF68F9-C2E1-4F8E-9F0F-D4F499D55C04}" type="presParOf" srcId="{2B52F14A-C6DC-4B9F-AA87-222C95830C37}" destId="{F275F747-AF1D-40C2-974D-65C8337CC483}" srcOrd="5" destOrd="0" presId="urn:microsoft.com/office/officeart/2018/2/layout/IconVerticalSolidList"/>
    <dgm:cxn modelId="{0AF454E4-C7AF-486A-9C67-2A0331088CC3}" type="presParOf" srcId="{2B52F14A-C6DC-4B9F-AA87-222C95830C37}" destId="{0D873581-EF31-4557-B64F-64244B680141}" srcOrd="6" destOrd="0" presId="urn:microsoft.com/office/officeart/2018/2/layout/IconVerticalSolidList"/>
    <dgm:cxn modelId="{E6140373-62F8-473D-850C-39D7FBA805DE}" type="presParOf" srcId="{0D873581-EF31-4557-B64F-64244B680141}" destId="{A78328D3-8F7C-4264-81BF-9AAED00E2021}" srcOrd="0" destOrd="0" presId="urn:microsoft.com/office/officeart/2018/2/layout/IconVerticalSolidList"/>
    <dgm:cxn modelId="{0689A63F-26B4-4D50-A5FF-A3F7E3282AF4}" type="presParOf" srcId="{0D873581-EF31-4557-B64F-64244B680141}" destId="{A3B93BFE-63FB-4936-9A60-B0EE32985D20}" srcOrd="1" destOrd="0" presId="urn:microsoft.com/office/officeart/2018/2/layout/IconVerticalSolidList"/>
    <dgm:cxn modelId="{15409741-1D5B-422B-8E3F-EA25BAC49D41}" type="presParOf" srcId="{0D873581-EF31-4557-B64F-64244B680141}" destId="{F1E2D071-AF11-4B9C-9FB5-049034B7DE0A}" srcOrd="2" destOrd="0" presId="urn:microsoft.com/office/officeart/2018/2/layout/IconVerticalSolidList"/>
    <dgm:cxn modelId="{86FA1AE7-017C-4A9B-B7DE-2F26B71F144D}" type="presParOf" srcId="{0D873581-EF31-4557-B64F-64244B680141}" destId="{1FB08838-2EB8-4EEA-8881-851CCA3C2D1F}" srcOrd="3" destOrd="0" presId="urn:microsoft.com/office/officeart/2018/2/layout/IconVerticalSolidList"/>
    <dgm:cxn modelId="{DC89F57C-AA91-4019-91D4-E019240DC412}" type="presParOf" srcId="{2B52F14A-C6DC-4B9F-AA87-222C95830C37}" destId="{936AD38A-CC79-4EC7-9F76-6244E1DC601C}" srcOrd="7" destOrd="0" presId="urn:microsoft.com/office/officeart/2018/2/layout/IconVerticalSolidList"/>
    <dgm:cxn modelId="{806F3AEA-C2E4-40FF-8D30-B8BA14DA802F}" type="presParOf" srcId="{2B52F14A-C6DC-4B9F-AA87-222C95830C37}" destId="{FB119ED8-344D-4287-B45F-6E426112E091}" srcOrd="8" destOrd="0" presId="urn:microsoft.com/office/officeart/2018/2/layout/IconVerticalSolidList"/>
    <dgm:cxn modelId="{466CA0C6-068E-40E0-AB68-CAD79ABCADCD}" type="presParOf" srcId="{FB119ED8-344D-4287-B45F-6E426112E091}" destId="{3D49634F-ACB1-4A6E-A0C2-FB7398D1FD2C}" srcOrd="0" destOrd="0" presId="urn:microsoft.com/office/officeart/2018/2/layout/IconVerticalSolidList"/>
    <dgm:cxn modelId="{056BC981-A32E-46F6-993E-F95574E0F98B}" type="presParOf" srcId="{FB119ED8-344D-4287-B45F-6E426112E091}" destId="{EFDCEE9B-0E1B-4DB5-B8D1-D20D981CC9EF}" srcOrd="1" destOrd="0" presId="urn:microsoft.com/office/officeart/2018/2/layout/IconVerticalSolidList"/>
    <dgm:cxn modelId="{199868CF-007C-4136-A102-6200CC0AE4EC}" type="presParOf" srcId="{FB119ED8-344D-4287-B45F-6E426112E091}" destId="{12D90AAA-F124-42AF-AE8D-1F5C2BF24736}" srcOrd="2" destOrd="0" presId="urn:microsoft.com/office/officeart/2018/2/layout/IconVerticalSolidList"/>
    <dgm:cxn modelId="{36246BA1-72CE-474F-B39B-A9BA2F9DCE06}" type="presParOf" srcId="{FB119ED8-344D-4287-B45F-6E426112E091}" destId="{FD313AD7-68E0-4392-9BC7-4B22E0CABADE}" srcOrd="3" destOrd="0" presId="urn:microsoft.com/office/officeart/2018/2/layout/IconVerticalSolidList"/>
    <dgm:cxn modelId="{6B54EDDA-2682-4C28-B3DD-8D875A782BCD}" type="presParOf" srcId="{2B52F14A-C6DC-4B9F-AA87-222C95830C37}" destId="{17C393A5-9CBC-4754-A2F7-6100B519727A}" srcOrd="9" destOrd="0" presId="urn:microsoft.com/office/officeart/2018/2/layout/IconVerticalSolidList"/>
    <dgm:cxn modelId="{420B1ECF-975F-41CB-A4CB-9C0B35C0FDF9}" type="presParOf" srcId="{2B52F14A-C6DC-4B9F-AA87-222C95830C37}" destId="{1B9A4A60-EEAA-449D-94EB-A82098754A50}" srcOrd="10" destOrd="0" presId="urn:microsoft.com/office/officeart/2018/2/layout/IconVerticalSolidList"/>
    <dgm:cxn modelId="{9FDB2D7F-AC61-47D2-B84F-91A3E662DE23}" type="presParOf" srcId="{1B9A4A60-EEAA-449D-94EB-A82098754A50}" destId="{5BDA57AC-A2FE-4AB4-80BB-02FBC609D6C3}" srcOrd="0" destOrd="0" presId="urn:microsoft.com/office/officeart/2018/2/layout/IconVerticalSolidList"/>
    <dgm:cxn modelId="{7D230701-8666-4DFF-81D3-C89C0AA85EA1}" type="presParOf" srcId="{1B9A4A60-EEAA-449D-94EB-A82098754A50}" destId="{35FE0A17-27CD-4343-8AD5-EE723DBB9655}" srcOrd="1" destOrd="0" presId="urn:microsoft.com/office/officeart/2018/2/layout/IconVerticalSolidList"/>
    <dgm:cxn modelId="{2D38B990-7CEB-430B-9584-3C0B8BC79E7F}" type="presParOf" srcId="{1B9A4A60-EEAA-449D-94EB-A82098754A50}" destId="{BD0F9AED-F8AA-465A-BCB8-B99B2C489C00}" srcOrd="2" destOrd="0" presId="urn:microsoft.com/office/officeart/2018/2/layout/IconVerticalSolidList"/>
    <dgm:cxn modelId="{FA5A48DA-AA52-4376-B8DA-52E9C04595B0}" type="presParOf" srcId="{1B9A4A60-EEAA-449D-94EB-A82098754A50}" destId="{6B84A5BF-63DE-48E5-A627-CC1085F1AB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D871F-C9AB-49AD-9F2A-ACA3F296E1C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BA108A-25BB-442A-B333-A8384A35A413}">
      <dgm:prSet/>
      <dgm:spPr/>
      <dgm:t>
        <a:bodyPr/>
        <a:lstStyle/>
        <a:p>
          <a:pPr>
            <a:lnSpc>
              <a:spcPct val="100000"/>
            </a:lnSpc>
          </a:pPr>
          <a:r>
            <a:rPr lang="en-US" b="1"/>
            <a:t>Complexity</a:t>
          </a:r>
          <a:r>
            <a:rPr lang="he-IL" b="1"/>
            <a:t> :</a:t>
          </a:r>
          <a:r>
            <a:rPr lang="en-US"/>
            <a:t>Academic networks consist of vast and complex datasets with intricate relationships between publications and authors. Detecting anomalies in citations is challenging.</a:t>
          </a:r>
        </a:p>
      </dgm:t>
    </dgm:pt>
    <dgm:pt modelId="{59E8C430-3A59-4DB7-A685-C6A9BCB6643F}" type="parTrans" cxnId="{C0F4F5C7-3219-464B-8608-6B973E99261C}">
      <dgm:prSet/>
      <dgm:spPr/>
      <dgm:t>
        <a:bodyPr/>
        <a:lstStyle/>
        <a:p>
          <a:endParaRPr lang="en-US"/>
        </a:p>
      </dgm:t>
    </dgm:pt>
    <dgm:pt modelId="{30A1D225-32B7-4455-B376-B31F69B07A11}" type="sibTrans" cxnId="{C0F4F5C7-3219-464B-8608-6B973E99261C}">
      <dgm:prSet phldrT="1" phldr="0"/>
      <dgm:spPr/>
      <dgm:t>
        <a:bodyPr/>
        <a:lstStyle/>
        <a:p>
          <a:endParaRPr lang="en-US"/>
        </a:p>
      </dgm:t>
    </dgm:pt>
    <dgm:pt modelId="{F1D8B91D-6FDD-4086-818F-31F04095B7AF}">
      <dgm:prSet/>
      <dgm:spPr/>
      <dgm:t>
        <a:bodyPr/>
        <a:lstStyle/>
        <a:p>
          <a:pPr>
            <a:lnSpc>
              <a:spcPct val="100000"/>
            </a:lnSpc>
          </a:pPr>
          <a:r>
            <a:rPr lang="en-US" b="1" dirty="0"/>
            <a:t>Volume</a:t>
          </a:r>
          <a:r>
            <a:rPr lang="en-US" dirty="0"/>
            <a:t>: The sheer volume of publications and the complexity of citation networks make it difficult to process and analyze data efficiently.</a:t>
          </a:r>
        </a:p>
      </dgm:t>
    </dgm:pt>
    <dgm:pt modelId="{75986C35-2D65-4D59-96C3-1636B8BB0830}" type="parTrans" cxnId="{D86B2417-B976-4DB2-8C31-34FD195C41AC}">
      <dgm:prSet/>
      <dgm:spPr/>
      <dgm:t>
        <a:bodyPr/>
        <a:lstStyle/>
        <a:p>
          <a:endParaRPr lang="en-US"/>
        </a:p>
      </dgm:t>
    </dgm:pt>
    <dgm:pt modelId="{0EF2C74F-4E4B-4991-9A74-DA0BE7495AD4}" type="sibTrans" cxnId="{D86B2417-B976-4DB2-8C31-34FD195C41AC}">
      <dgm:prSet phldrT="2" phldr="0"/>
      <dgm:spPr/>
      <dgm:t>
        <a:bodyPr/>
        <a:lstStyle/>
        <a:p>
          <a:endParaRPr lang="en-US"/>
        </a:p>
      </dgm:t>
    </dgm:pt>
    <dgm:pt modelId="{C80670AA-408F-461C-B956-916EF301B9C5}">
      <dgm:prSet/>
      <dgm:spPr/>
      <dgm:t>
        <a:bodyPr/>
        <a:lstStyle/>
        <a:p>
          <a:pPr>
            <a:lnSpc>
              <a:spcPct val="100000"/>
            </a:lnSpc>
          </a:pPr>
          <a:r>
            <a:rPr lang="en-US" b="1" dirty="0"/>
            <a:t>Scalability: </a:t>
          </a:r>
          <a:r>
            <a:rPr lang="en-US" dirty="0"/>
            <a:t>Ensuring that our detection methods can scale with the growth of academic publications is crucial.</a:t>
          </a:r>
        </a:p>
      </dgm:t>
    </dgm:pt>
    <dgm:pt modelId="{D2268D29-B2E8-4FEA-8BE1-75B717A56366}" type="parTrans" cxnId="{CEC7FE7F-B6BB-4A30-86F4-C42179FA721C}">
      <dgm:prSet/>
      <dgm:spPr/>
      <dgm:t>
        <a:bodyPr/>
        <a:lstStyle/>
        <a:p>
          <a:endParaRPr lang="en-US"/>
        </a:p>
      </dgm:t>
    </dgm:pt>
    <dgm:pt modelId="{0EAA3FAE-A0B0-454F-9A4A-E158C357B9B4}" type="sibTrans" cxnId="{CEC7FE7F-B6BB-4A30-86F4-C42179FA721C}">
      <dgm:prSet phldrT="3" phldr="0"/>
      <dgm:spPr/>
      <dgm:t>
        <a:bodyPr/>
        <a:lstStyle/>
        <a:p>
          <a:endParaRPr lang="en-US"/>
        </a:p>
      </dgm:t>
    </dgm:pt>
    <dgm:pt modelId="{7126D432-58AE-4F1C-87E6-86BCF8E1DB2C}">
      <dgm:prSet/>
      <dgm:spPr/>
      <dgm:t>
        <a:bodyPr/>
        <a:lstStyle/>
        <a:p>
          <a:pPr>
            <a:lnSpc>
              <a:spcPct val="100000"/>
            </a:lnSpc>
          </a:pPr>
          <a:r>
            <a:rPr lang="en-US" b="1" dirty="0"/>
            <a:t>Detecting Anomalies: </a:t>
          </a:r>
          <a:r>
            <a:rPr lang="en-US" dirty="0"/>
            <a:t>Differentiating between legitimate citation behaviors (such as self-citations or collaborative citation clusters) and true anomalies requires sophisticated techniques to avoid false positives and ensure accuracy.</a:t>
          </a:r>
        </a:p>
      </dgm:t>
    </dgm:pt>
    <dgm:pt modelId="{E3AC1C14-6322-41DC-8E29-65B5C0F25153}" type="parTrans" cxnId="{54053B90-9949-4E25-9809-61C65ED7B630}">
      <dgm:prSet/>
      <dgm:spPr/>
      <dgm:t>
        <a:bodyPr/>
        <a:lstStyle/>
        <a:p>
          <a:endParaRPr lang="en-US"/>
        </a:p>
      </dgm:t>
    </dgm:pt>
    <dgm:pt modelId="{9022C4D0-3E2C-46ED-84F8-EB4C368E8DDF}" type="sibTrans" cxnId="{54053B90-9949-4E25-9809-61C65ED7B630}">
      <dgm:prSet phldrT="4" phldr="0"/>
      <dgm:spPr/>
      <dgm:t>
        <a:bodyPr/>
        <a:lstStyle/>
        <a:p>
          <a:endParaRPr lang="en-US"/>
        </a:p>
      </dgm:t>
    </dgm:pt>
    <dgm:pt modelId="{A5BAF2DA-051D-47CD-A0D0-6AF39E1BEE8D}" type="pres">
      <dgm:prSet presAssocID="{47DD871F-C9AB-49AD-9F2A-ACA3F296E1C8}" presName="root" presStyleCnt="0">
        <dgm:presLayoutVars>
          <dgm:dir/>
          <dgm:resizeHandles val="exact"/>
        </dgm:presLayoutVars>
      </dgm:prSet>
      <dgm:spPr/>
    </dgm:pt>
    <dgm:pt modelId="{5649BF14-C1E9-4379-A3E3-0A75A9B8E870}" type="pres">
      <dgm:prSet presAssocID="{55BA108A-25BB-442A-B333-A8384A35A413}" presName="compNode" presStyleCnt="0"/>
      <dgm:spPr/>
    </dgm:pt>
    <dgm:pt modelId="{AEDBF8B4-04C7-4D5C-B2E2-16DEE107FF48}" type="pres">
      <dgm:prSet presAssocID="{55BA108A-25BB-442A-B333-A8384A35A413}" presName="bgRect" presStyleLbl="bgShp" presStyleIdx="0" presStyleCnt="4" custLinFactNeighborX="-1231" custLinFactNeighborY="-24733"/>
      <dgm:spPr/>
    </dgm:pt>
    <dgm:pt modelId="{F266B179-1855-4BDD-AFD5-29A3D5CDD4F1}" type="pres">
      <dgm:prSet presAssocID="{55BA108A-25BB-442A-B333-A8384A35A4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ספרים"/>
        </a:ext>
      </dgm:extLst>
    </dgm:pt>
    <dgm:pt modelId="{7FE7D69B-A48E-4F2E-9654-9B581FFA01CE}" type="pres">
      <dgm:prSet presAssocID="{55BA108A-25BB-442A-B333-A8384A35A413}" presName="spaceRect" presStyleCnt="0"/>
      <dgm:spPr/>
    </dgm:pt>
    <dgm:pt modelId="{F4031530-C044-46DC-BE40-5E53598561AA}" type="pres">
      <dgm:prSet presAssocID="{55BA108A-25BB-442A-B333-A8384A35A413}" presName="parTx" presStyleLbl="revTx" presStyleIdx="0" presStyleCnt="4">
        <dgm:presLayoutVars>
          <dgm:chMax val="0"/>
          <dgm:chPref val="0"/>
        </dgm:presLayoutVars>
      </dgm:prSet>
      <dgm:spPr/>
    </dgm:pt>
    <dgm:pt modelId="{FB413091-0D9F-47D0-A943-2254B343B89A}" type="pres">
      <dgm:prSet presAssocID="{30A1D225-32B7-4455-B376-B31F69B07A11}" presName="sibTrans" presStyleCnt="0"/>
      <dgm:spPr/>
    </dgm:pt>
    <dgm:pt modelId="{8FF88F60-E581-41B8-A1AA-0B7B3CF29D73}" type="pres">
      <dgm:prSet presAssocID="{F1D8B91D-6FDD-4086-818F-31F04095B7AF}" presName="compNode" presStyleCnt="0"/>
      <dgm:spPr/>
    </dgm:pt>
    <dgm:pt modelId="{271CE23C-F734-461F-B477-606092C01059}" type="pres">
      <dgm:prSet presAssocID="{F1D8B91D-6FDD-4086-818F-31F04095B7AF}" presName="bgRect" presStyleLbl="bgShp" presStyleIdx="1" presStyleCnt="4"/>
      <dgm:spPr/>
    </dgm:pt>
    <dgm:pt modelId="{087360C1-AA44-4226-8582-1569560C6831}" type="pres">
      <dgm:prSet presAssocID="{F1D8B91D-6FDD-4086-818F-31F04095B7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סטטיסטיקה"/>
        </a:ext>
      </dgm:extLst>
    </dgm:pt>
    <dgm:pt modelId="{C95BA9A5-0D15-4851-A65B-C003D701D347}" type="pres">
      <dgm:prSet presAssocID="{F1D8B91D-6FDD-4086-818F-31F04095B7AF}" presName="spaceRect" presStyleCnt="0"/>
      <dgm:spPr/>
    </dgm:pt>
    <dgm:pt modelId="{7214BD21-7191-47CC-94CB-AA623C20E95C}" type="pres">
      <dgm:prSet presAssocID="{F1D8B91D-6FDD-4086-818F-31F04095B7AF}" presName="parTx" presStyleLbl="revTx" presStyleIdx="1" presStyleCnt="4">
        <dgm:presLayoutVars>
          <dgm:chMax val="0"/>
          <dgm:chPref val="0"/>
        </dgm:presLayoutVars>
      </dgm:prSet>
      <dgm:spPr/>
    </dgm:pt>
    <dgm:pt modelId="{11C8DE4D-AB27-40ED-A29D-3330812060FF}" type="pres">
      <dgm:prSet presAssocID="{0EF2C74F-4E4B-4991-9A74-DA0BE7495AD4}" presName="sibTrans" presStyleCnt="0"/>
      <dgm:spPr/>
    </dgm:pt>
    <dgm:pt modelId="{DE976073-BB72-406C-8053-A804AED8C994}" type="pres">
      <dgm:prSet presAssocID="{C80670AA-408F-461C-B956-916EF301B9C5}" presName="compNode" presStyleCnt="0"/>
      <dgm:spPr/>
    </dgm:pt>
    <dgm:pt modelId="{F0EAD7E0-7882-4EAA-B263-93DEB744627E}" type="pres">
      <dgm:prSet presAssocID="{C80670AA-408F-461C-B956-916EF301B9C5}" presName="bgRect" presStyleLbl="bgShp" presStyleIdx="2" presStyleCnt="4"/>
      <dgm:spPr/>
    </dgm:pt>
    <dgm:pt modelId="{CF610D05-1BB9-4E20-9B40-65FC9D067C8B}" type="pres">
      <dgm:prSet presAssocID="{C80670AA-408F-461C-B956-916EF301B9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כיתה"/>
        </a:ext>
      </dgm:extLst>
    </dgm:pt>
    <dgm:pt modelId="{262B42B4-9BAD-411A-9AF8-8B0DFB168150}" type="pres">
      <dgm:prSet presAssocID="{C80670AA-408F-461C-B956-916EF301B9C5}" presName="spaceRect" presStyleCnt="0"/>
      <dgm:spPr/>
    </dgm:pt>
    <dgm:pt modelId="{F1404B62-664E-4338-A2B1-2509CBCDE3E1}" type="pres">
      <dgm:prSet presAssocID="{C80670AA-408F-461C-B956-916EF301B9C5}" presName="parTx" presStyleLbl="revTx" presStyleIdx="2" presStyleCnt="4">
        <dgm:presLayoutVars>
          <dgm:chMax val="0"/>
          <dgm:chPref val="0"/>
        </dgm:presLayoutVars>
      </dgm:prSet>
      <dgm:spPr/>
    </dgm:pt>
    <dgm:pt modelId="{32D3F803-D3C2-436E-905F-A765260A0B18}" type="pres">
      <dgm:prSet presAssocID="{0EAA3FAE-A0B0-454F-9A4A-E158C357B9B4}" presName="sibTrans" presStyleCnt="0"/>
      <dgm:spPr/>
    </dgm:pt>
    <dgm:pt modelId="{730418FA-255C-4D4B-B080-9196D07692FA}" type="pres">
      <dgm:prSet presAssocID="{7126D432-58AE-4F1C-87E6-86BCF8E1DB2C}" presName="compNode" presStyleCnt="0"/>
      <dgm:spPr/>
    </dgm:pt>
    <dgm:pt modelId="{1971824B-A35E-4278-A680-B373F6202D11}" type="pres">
      <dgm:prSet presAssocID="{7126D432-58AE-4F1C-87E6-86BCF8E1DB2C}" presName="bgRect" presStyleLbl="bgShp" presStyleIdx="3" presStyleCnt="4"/>
      <dgm:spPr/>
    </dgm:pt>
    <dgm:pt modelId="{DAF92352-8B4C-406B-944A-CA9F301A64DF}" type="pres">
      <dgm:prSet presAssocID="{7126D432-58AE-4F1C-87E6-86BCF8E1DB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E329DB85-8F32-4416-8321-634101C7C79C}" type="pres">
      <dgm:prSet presAssocID="{7126D432-58AE-4F1C-87E6-86BCF8E1DB2C}" presName="spaceRect" presStyleCnt="0"/>
      <dgm:spPr/>
    </dgm:pt>
    <dgm:pt modelId="{40DF8C58-9568-42E5-A381-A392C8B8CC8C}" type="pres">
      <dgm:prSet presAssocID="{7126D432-58AE-4F1C-87E6-86BCF8E1DB2C}" presName="parTx" presStyleLbl="revTx" presStyleIdx="3" presStyleCnt="4" custLinFactNeighborX="2047" custLinFactNeighborY="36252">
        <dgm:presLayoutVars>
          <dgm:chMax val="0"/>
          <dgm:chPref val="0"/>
        </dgm:presLayoutVars>
      </dgm:prSet>
      <dgm:spPr/>
    </dgm:pt>
  </dgm:ptLst>
  <dgm:cxnLst>
    <dgm:cxn modelId="{1A2F3707-63F5-407C-B1AC-8AF65546A4D5}" type="presOf" srcId="{7126D432-58AE-4F1C-87E6-86BCF8E1DB2C}" destId="{40DF8C58-9568-42E5-A381-A392C8B8CC8C}" srcOrd="0" destOrd="0" presId="urn:microsoft.com/office/officeart/2018/2/layout/IconVerticalSolidList"/>
    <dgm:cxn modelId="{2D38EF16-78D1-4C72-A5AC-718872B4A1C0}" type="presOf" srcId="{C80670AA-408F-461C-B956-916EF301B9C5}" destId="{F1404B62-664E-4338-A2B1-2509CBCDE3E1}" srcOrd="0" destOrd="0" presId="urn:microsoft.com/office/officeart/2018/2/layout/IconVerticalSolidList"/>
    <dgm:cxn modelId="{D86B2417-B976-4DB2-8C31-34FD195C41AC}" srcId="{47DD871F-C9AB-49AD-9F2A-ACA3F296E1C8}" destId="{F1D8B91D-6FDD-4086-818F-31F04095B7AF}" srcOrd="1" destOrd="0" parTransId="{75986C35-2D65-4D59-96C3-1636B8BB0830}" sibTransId="{0EF2C74F-4E4B-4991-9A74-DA0BE7495AD4}"/>
    <dgm:cxn modelId="{28993533-96E9-42E7-80DF-9307449B4C59}" type="presOf" srcId="{47DD871F-C9AB-49AD-9F2A-ACA3F296E1C8}" destId="{A5BAF2DA-051D-47CD-A0D0-6AF39E1BEE8D}" srcOrd="0" destOrd="0" presId="urn:microsoft.com/office/officeart/2018/2/layout/IconVerticalSolidList"/>
    <dgm:cxn modelId="{4AC1FE7E-9211-46D3-8627-BDD2DC09D837}" type="presOf" srcId="{F1D8B91D-6FDD-4086-818F-31F04095B7AF}" destId="{7214BD21-7191-47CC-94CB-AA623C20E95C}" srcOrd="0" destOrd="0" presId="urn:microsoft.com/office/officeart/2018/2/layout/IconVerticalSolidList"/>
    <dgm:cxn modelId="{CEC7FE7F-B6BB-4A30-86F4-C42179FA721C}" srcId="{47DD871F-C9AB-49AD-9F2A-ACA3F296E1C8}" destId="{C80670AA-408F-461C-B956-916EF301B9C5}" srcOrd="2" destOrd="0" parTransId="{D2268D29-B2E8-4FEA-8BE1-75B717A56366}" sibTransId="{0EAA3FAE-A0B0-454F-9A4A-E158C357B9B4}"/>
    <dgm:cxn modelId="{54053B90-9949-4E25-9809-61C65ED7B630}" srcId="{47DD871F-C9AB-49AD-9F2A-ACA3F296E1C8}" destId="{7126D432-58AE-4F1C-87E6-86BCF8E1DB2C}" srcOrd="3" destOrd="0" parTransId="{E3AC1C14-6322-41DC-8E29-65B5C0F25153}" sibTransId="{9022C4D0-3E2C-46ED-84F8-EB4C368E8DDF}"/>
    <dgm:cxn modelId="{2F97C5C2-4E0A-4D23-A917-AC387448B5E3}" type="presOf" srcId="{55BA108A-25BB-442A-B333-A8384A35A413}" destId="{F4031530-C044-46DC-BE40-5E53598561AA}" srcOrd="0" destOrd="0" presId="urn:microsoft.com/office/officeart/2018/2/layout/IconVerticalSolidList"/>
    <dgm:cxn modelId="{C0F4F5C7-3219-464B-8608-6B973E99261C}" srcId="{47DD871F-C9AB-49AD-9F2A-ACA3F296E1C8}" destId="{55BA108A-25BB-442A-B333-A8384A35A413}" srcOrd="0" destOrd="0" parTransId="{59E8C430-3A59-4DB7-A685-C6A9BCB6643F}" sibTransId="{30A1D225-32B7-4455-B376-B31F69B07A11}"/>
    <dgm:cxn modelId="{A6B0E756-67A7-48A9-8138-A7E003603843}" type="presParOf" srcId="{A5BAF2DA-051D-47CD-A0D0-6AF39E1BEE8D}" destId="{5649BF14-C1E9-4379-A3E3-0A75A9B8E870}" srcOrd="0" destOrd="0" presId="urn:microsoft.com/office/officeart/2018/2/layout/IconVerticalSolidList"/>
    <dgm:cxn modelId="{E56D142F-C467-40A5-9814-8B9D55305ECA}" type="presParOf" srcId="{5649BF14-C1E9-4379-A3E3-0A75A9B8E870}" destId="{AEDBF8B4-04C7-4D5C-B2E2-16DEE107FF48}" srcOrd="0" destOrd="0" presId="urn:microsoft.com/office/officeart/2018/2/layout/IconVerticalSolidList"/>
    <dgm:cxn modelId="{4668992B-FF81-4A5C-BB5E-33054BDE9BCD}" type="presParOf" srcId="{5649BF14-C1E9-4379-A3E3-0A75A9B8E870}" destId="{F266B179-1855-4BDD-AFD5-29A3D5CDD4F1}" srcOrd="1" destOrd="0" presId="urn:microsoft.com/office/officeart/2018/2/layout/IconVerticalSolidList"/>
    <dgm:cxn modelId="{198F1C22-6E18-4BFB-9E15-76E655D0CFA4}" type="presParOf" srcId="{5649BF14-C1E9-4379-A3E3-0A75A9B8E870}" destId="{7FE7D69B-A48E-4F2E-9654-9B581FFA01CE}" srcOrd="2" destOrd="0" presId="urn:microsoft.com/office/officeart/2018/2/layout/IconVerticalSolidList"/>
    <dgm:cxn modelId="{D24D6C95-D28D-46D3-9941-CD773001F28E}" type="presParOf" srcId="{5649BF14-C1E9-4379-A3E3-0A75A9B8E870}" destId="{F4031530-C044-46DC-BE40-5E53598561AA}" srcOrd="3" destOrd="0" presId="urn:microsoft.com/office/officeart/2018/2/layout/IconVerticalSolidList"/>
    <dgm:cxn modelId="{1663A8CE-E37A-4056-9BC1-D5EB0CCC1D7F}" type="presParOf" srcId="{A5BAF2DA-051D-47CD-A0D0-6AF39E1BEE8D}" destId="{FB413091-0D9F-47D0-A943-2254B343B89A}" srcOrd="1" destOrd="0" presId="urn:microsoft.com/office/officeart/2018/2/layout/IconVerticalSolidList"/>
    <dgm:cxn modelId="{4B16CDB4-BB7A-44AE-998D-14BF4AC2815D}" type="presParOf" srcId="{A5BAF2DA-051D-47CD-A0D0-6AF39E1BEE8D}" destId="{8FF88F60-E581-41B8-A1AA-0B7B3CF29D73}" srcOrd="2" destOrd="0" presId="urn:microsoft.com/office/officeart/2018/2/layout/IconVerticalSolidList"/>
    <dgm:cxn modelId="{59030779-15B3-45B7-80D6-0D759D388860}" type="presParOf" srcId="{8FF88F60-E581-41B8-A1AA-0B7B3CF29D73}" destId="{271CE23C-F734-461F-B477-606092C01059}" srcOrd="0" destOrd="0" presId="urn:microsoft.com/office/officeart/2018/2/layout/IconVerticalSolidList"/>
    <dgm:cxn modelId="{3993552F-EF98-4A9F-B4B4-27B63D1CFA4D}" type="presParOf" srcId="{8FF88F60-E581-41B8-A1AA-0B7B3CF29D73}" destId="{087360C1-AA44-4226-8582-1569560C6831}" srcOrd="1" destOrd="0" presId="urn:microsoft.com/office/officeart/2018/2/layout/IconVerticalSolidList"/>
    <dgm:cxn modelId="{9D5099F6-7CAA-4CED-A3AB-A8358F7E0FF7}" type="presParOf" srcId="{8FF88F60-E581-41B8-A1AA-0B7B3CF29D73}" destId="{C95BA9A5-0D15-4851-A65B-C003D701D347}" srcOrd="2" destOrd="0" presId="urn:microsoft.com/office/officeart/2018/2/layout/IconVerticalSolidList"/>
    <dgm:cxn modelId="{FCC747E3-A2D9-4C67-8622-C1D2C7920242}" type="presParOf" srcId="{8FF88F60-E581-41B8-A1AA-0B7B3CF29D73}" destId="{7214BD21-7191-47CC-94CB-AA623C20E95C}" srcOrd="3" destOrd="0" presId="urn:microsoft.com/office/officeart/2018/2/layout/IconVerticalSolidList"/>
    <dgm:cxn modelId="{A3E0B4BA-43D2-40DB-AB3F-84A9E9D1F3BE}" type="presParOf" srcId="{A5BAF2DA-051D-47CD-A0D0-6AF39E1BEE8D}" destId="{11C8DE4D-AB27-40ED-A29D-3330812060FF}" srcOrd="3" destOrd="0" presId="urn:microsoft.com/office/officeart/2018/2/layout/IconVerticalSolidList"/>
    <dgm:cxn modelId="{FBD8EEDA-B823-4992-A75B-E21B16AD2FB3}" type="presParOf" srcId="{A5BAF2DA-051D-47CD-A0D0-6AF39E1BEE8D}" destId="{DE976073-BB72-406C-8053-A804AED8C994}" srcOrd="4" destOrd="0" presId="urn:microsoft.com/office/officeart/2018/2/layout/IconVerticalSolidList"/>
    <dgm:cxn modelId="{F875460F-363A-4572-B527-C2B930AB2EBF}" type="presParOf" srcId="{DE976073-BB72-406C-8053-A804AED8C994}" destId="{F0EAD7E0-7882-4EAA-B263-93DEB744627E}" srcOrd="0" destOrd="0" presId="urn:microsoft.com/office/officeart/2018/2/layout/IconVerticalSolidList"/>
    <dgm:cxn modelId="{C7656644-44E8-4108-9791-5968D79C86F1}" type="presParOf" srcId="{DE976073-BB72-406C-8053-A804AED8C994}" destId="{CF610D05-1BB9-4E20-9B40-65FC9D067C8B}" srcOrd="1" destOrd="0" presId="urn:microsoft.com/office/officeart/2018/2/layout/IconVerticalSolidList"/>
    <dgm:cxn modelId="{F5B09671-0BD6-4255-88C2-7CEA1B5DD99A}" type="presParOf" srcId="{DE976073-BB72-406C-8053-A804AED8C994}" destId="{262B42B4-9BAD-411A-9AF8-8B0DFB168150}" srcOrd="2" destOrd="0" presId="urn:microsoft.com/office/officeart/2018/2/layout/IconVerticalSolidList"/>
    <dgm:cxn modelId="{0BB2B3B0-1548-4DBC-96EC-031129DCB5B7}" type="presParOf" srcId="{DE976073-BB72-406C-8053-A804AED8C994}" destId="{F1404B62-664E-4338-A2B1-2509CBCDE3E1}" srcOrd="3" destOrd="0" presId="urn:microsoft.com/office/officeart/2018/2/layout/IconVerticalSolidList"/>
    <dgm:cxn modelId="{D1ECD6AC-D2DA-4985-84B3-D34BDF148DC1}" type="presParOf" srcId="{A5BAF2DA-051D-47CD-A0D0-6AF39E1BEE8D}" destId="{32D3F803-D3C2-436E-905F-A765260A0B18}" srcOrd="5" destOrd="0" presId="urn:microsoft.com/office/officeart/2018/2/layout/IconVerticalSolidList"/>
    <dgm:cxn modelId="{245A2820-3CF4-4DB9-9A2E-1D5AECC38112}" type="presParOf" srcId="{A5BAF2DA-051D-47CD-A0D0-6AF39E1BEE8D}" destId="{730418FA-255C-4D4B-B080-9196D07692FA}" srcOrd="6" destOrd="0" presId="urn:microsoft.com/office/officeart/2018/2/layout/IconVerticalSolidList"/>
    <dgm:cxn modelId="{6B622930-6332-4752-BEDD-DCA24DB30EB3}" type="presParOf" srcId="{730418FA-255C-4D4B-B080-9196D07692FA}" destId="{1971824B-A35E-4278-A680-B373F6202D11}" srcOrd="0" destOrd="0" presId="urn:microsoft.com/office/officeart/2018/2/layout/IconVerticalSolidList"/>
    <dgm:cxn modelId="{3F7926D1-239A-4D65-B5AA-408211DF44E4}" type="presParOf" srcId="{730418FA-255C-4D4B-B080-9196D07692FA}" destId="{DAF92352-8B4C-406B-944A-CA9F301A64DF}" srcOrd="1" destOrd="0" presId="urn:microsoft.com/office/officeart/2018/2/layout/IconVerticalSolidList"/>
    <dgm:cxn modelId="{4CB0E173-70C5-4B71-8090-4EE6C8E440A2}" type="presParOf" srcId="{730418FA-255C-4D4B-B080-9196D07692FA}" destId="{E329DB85-8F32-4416-8321-634101C7C79C}" srcOrd="2" destOrd="0" presId="urn:microsoft.com/office/officeart/2018/2/layout/IconVerticalSolidList"/>
    <dgm:cxn modelId="{BDBA4861-B207-447B-A20E-6FDAB9CDB677}" type="presParOf" srcId="{730418FA-255C-4D4B-B080-9196D07692FA}" destId="{40DF8C58-9568-42E5-A381-A392C8B8CC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754434-420E-4A40-B3ED-70595E8A00AF}"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AE9FD6D0-ED2F-4FA5-A4AD-40AA662CFC44}" type="pres">
      <dgm:prSet presAssocID="{D7754434-420E-4A40-B3ED-70595E8A00AF}" presName="diagram" presStyleCnt="0">
        <dgm:presLayoutVars>
          <dgm:dir/>
          <dgm:resizeHandles val="exact"/>
        </dgm:presLayoutVars>
      </dgm:prSet>
      <dgm:spPr/>
    </dgm:pt>
  </dgm:ptLst>
  <dgm:cxnLst>
    <dgm:cxn modelId="{4D168982-E31F-4701-8D45-E8CCACAAFA5C}" type="presOf" srcId="{D7754434-420E-4A40-B3ED-70595E8A00AF}" destId="{AE9FD6D0-ED2F-4FA5-A4AD-40AA662CFC44}"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754434-420E-4A40-B3ED-70595E8A00AF}"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42268E67-F35F-4EA9-BA63-0D4E8628549C}">
      <dgm:prSet/>
      <dgm:spPr/>
      <dgm:t>
        <a:bodyPr/>
        <a:lstStyle/>
        <a:p>
          <a:pPr>
            <a:lnSpc>
              <a:spcPct val="100000"/>
            </a:lnSpc>
            <a:defRPr cap="all"/>
          </a:pPr>
          <a:r>
            <a:rPr lang="en-US" b="1" dirty="0"/>
            <a:t>Self</a:t>
          </a:r>
          <a:br>
            <a:rPr lang="en-US" b="1" dirty="0"/>
          </a:br>
          <a:r>
            <a:rPr lang="en-US" b="1" dirty="0"/>
            <a:t> citations</a:t>
          </a:r>
        </a:p>
      </dgm:t>
    </dgm:pt>
    <dgm:pt modelId="{36CD3952-EC84-4F2A-989C-F1E1A80E86F7}" type="parTrans" cxnId="{4C66F9A4-F3E8-4D64-9DE0-7596D73EA7DA}">
      <dgm:prSet/>
      <dgm:spPr/>
      <dgm:t>
        <a:bodyPr/>
        <a:lstStyle/>
        <a:p>
          <a:endParaRPr lang="en-US"/>
        </a:p>
      </dgm:t>
    </dgm:pt>
    <dgm:pt modelId="{1554E7F2-3858-4139-B193-2150213560F9}" type="sibTrans" cxnId="{4C66F9A4-F3E8-4D64-9DE0-7596D73EA7DA}">
      <dgm:prSet/>
      <dgm:spPr/>
      <dgm:t>
        <a:bodyPr/>
        <a:lstStyle/>
        <a:p>
          <a:endParaRPr lang="en-US"/>
        </a:p>
      </dgm:t>
    </dgm:pt>
    <dgm:pt modelId="{1D6EEC36-002A-4805-9391-809ABE7780B6}">
      <dgm:prSet/>
      <dgm:spPr/>
      <dgm:t>
        <a:bodyPr/>
        <a:lstStyle/>
        <a:p>
          <a:pPr>
            <a:lnSpc>
              <a:spcPct val="100000"/>
            </a:lnSpc>
            <a:defRPr cap="all"/>
          </a:pPr>
          <a:r>
            <a:rPr lang="en-US" b="1"/>
            <a:t>Collaborative </a:t>
          </a:r>
          <a:br>
            <a:rPr lang="en-US" b="1"/>
          </a:br>
          <a:r>
            <a:rPr lang="en-US" b="1"/>
            <a:t>citations</a:t>
          </a:r>
          <a:endParaRPr lang="en-US"/>
        </a:p>
      </dgm:t>
    </dgm:pt>
    <dgm:pt modelId="{D1F6EE58-C134-46F4-B6A2-34A60583AA78}" type="parTrans" cxnId="{DFC6CA81-CC1C-4EE9-AF51-E8DE047C699F}">
      <dgm:prSet/>
      <dgm:spPr/>
      <dgm:t>
        <a:bodyPr/>
        <a:lstStyle/>
        <a:p>
          <a:endParaRPr lang="en-US"/>
        </a:p>
      </dgm:t>
    </dgm:pt>
    <dgm:pt modelId="{8645C64F-58A5-4F39-8E25-62C02B634036}" type="sibTrans" cxnId="{DFC6CA81-CC1C-4EE9-AF51-E8DE047C699F}">
      <dgm:prSet/>
      <dgm:spPr/>
      <dgm:t>
        <a:bodyPr/>
        <a:lstStyle/>
        <a:p>
          <a:endParaRPr lang="en-US"/>
        </a:p>
      </dgm:t>
    </dgm:pt>
    <dgm:pt modelId="{748D004C-78F8-4DC1-BE36-F1B658295ACA}">
      <dgm:prSet/>
      <dgm:spPr/>
      <dgm:t>
        <a:bodyPr/>
        <a:lstStyle/>
        <a:p>
          <a:pPr>
            <a:lnSpc>
              <a:spcPct val="100000"/>
            </a:lnSpc>
            <a:defRPr cap="all"/>
          </a:pPr>
          <a:r>
            <a:rPr lang="en-US" b="1"/>
            <a:t>External</a:t>
          </a:r>
          <a:br>
            <a:rPr lang="en-US" b="1"/>
          </a:br>
          <a:r>
            <a:rPr lang="en-US" b="1"/>
            <a:t>citations</a:t>
          </a:r>
          <a:endParaRPr lang="en-US"/>
        </a:p>
      </dgm:t>
    </dgm:pt>
    <dgm:pt modelId="{FE605978-8A3E-4249-96AB-E87B536B122D}" type="parTrans" cxnId="{946F094F-740A-4EB3-B06B-1C4D8995C2BD}">
      <dgm:prSet/>
      <dgm:spPr/>
      <dgm:t>
        <a:bodyPr/>
        <a:lstStyle/>
        <a:p>
          <a:endParaRPr lang="en-US"/>
        </a:p>
      </dgm:t>
    </dgm:pt>
    <dgm:pt modelId="{DFFBA768-C139-4684-ACF5-5483D2FD8824}" type="sibTrans" cxnId="{946F094F-740A-4EB3-B06B-1C4D8995C2BD}">
      <dgm:prSet/>
      <dgm:spPr/>
      <dgm:t>
        <a:bodyPr/>
        <a:lstStyle/>
        <a:p>
          <a:endParaRPr lang="en-US"/>
        </a:p>
      </dgm:t>
    </dgm:pt>
    <dgm:pt modelId="{FCB95786-9182-4E9F-842A-533323C355B0}" type="pres">
      <dgm:prSet presAssocID="{D7754434-420E-4A40-B3ED-70595E8A00AF}" presName="root" presStyleCnt="0">
        <dgm:presLayoutVars>
          <dgm:dir/>
          <dgm:resizeHandles val="exact"/>
        </dgm:presLayoutVars>
      </dgm:prSet>
      <dgm:spPr/>
    </dgm:pt>
    <dgm:pt modelId="{1F90CC73-C886-4818-A160-2252680FAF41}" type="pres">
      <dgm:prSet presAssocID="{42268E67-F35F-4EA9-BA63-0D4E8628549C}" presName="compNode" presStyleCnt="0"/>
      <dgm:spPr/>
    </dgm:pt>
    <dgm:pt modelId="{D1D0F7FB-5459-435B-8FF1-7980B8ECB9FC}" type="pres">
      <dgm:prSet presAssocID="{42268E67-F35F-4EA9-BA63-0D4E8628549C}" presName="iconBgRect" presStyleLbl="bgShp" presStyleIdx="0" presStyleCnt="3"/>
      <dgm:spPr/>
    </dgm:pt>
    <dgm:pt modelId="{6B9E1F9E-CE97-4CB8-AAB4-0E824D6F41BF}" type="pres">
      <dgm:prSet presAssocID="{42268E67-F35F-4EA9-BA63-0D4E86285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D4E35329-B26A-4D9D-A9BC-057EC2D3AF6D}" type="pres">
      <dgm:prSet presAssocID="{42268E67-F35F-4EA9-BA63-0D4E8628549C}" presName="spaceRect" presStyleCnt="0"/>
      <dgm:spPr/>
    </dgm:pt>
    <dgm:pt modelId="{79823027-CF7E-403E-A72D-12053A6E2369}" type="pres">
      <dgm:prSet presAssocID="{42268E67-F35F-4EA9-BA63-0D4E8628549C}" presName="textRect" presStyleLbl="revTx" presStyleIdx="0" presStyleCnt="3">
        <dgm:presLayoutVars>
          <dgm:chMax val="1"/>
          <dgm:chPref val="1"/>
        </dgm:presLayoutVars>
      </dgm:prSet>
      <dgm:spPr/>
    </dgm:pt>
    <dgm:pt modelId="{864F97C6-6F77-451C-BFD4-215DE694188A}" type="pres">
      <dgm:prSet presAssocID="{1554E7F2-3858-4139-B193-2150213560F9}" presName="sibTrans" presStyleCnt="0"/>
      <dgm:spPr/>
    </dgm:pt>
    <dgm:pt modelId="{18E45527-8141-4E1A-8B73-15D7EBAC7DED}" type="pres">
      <dgm:prSet presAssocID="{1D6EEC36-002A-4805-9391-809ABE7780B6}" presName="compNode" presStyleCnt="0"/>
      <dgm:spPr/>
    </dgm:pt>
    <dgm:pt modelId="{6612ED4B-9B91-4A40-A1BF-9D720F97A244}" type="pres">
      <dgm:prSet presAssocID="{1D6EEC36-002A-4805-9391-809ABE7780B6}" presName="iconBgRect" presStyleLbl="bgShp" presStyleIdx="1" presStyleCnt="3"/>
      <dgm:spPr/>
    </dgm:pt>
    <dgm:pt modelId="{0BF7ABD4-554B-479E-966F-4849A3955DAC}" type="pres">
      <dgm:prSet presAssocID="{1D6EEC36-002A-4805-9391-809ABE7780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61E3985-2D0F-40C9-92B9-F5C10D92F01D}" type="pres">
      <dgm:prSet presAssocID="{1D6EEC36-002A-4805-9391-809ABE7780B6}" presName="spaceRect" presStyleCnt="0"/>
      <dgm:spPr/>
    </dgm:pt>
    <dgm:pt modelId="{8AC4C244-B831-4D33-9351-181EB14E8382}" type="pres">
      <dgm:prSet presAssocID="{1D6EEC36-002A-4805-9391-809ABE7780B6}" presName="textRect" presStyleLbl="revTx" presStyleIdx="1" presStyleCnt="3">
        <dgm:presLayoutVars>
          <dgm:chMax val="1"/>
          <dgm:chPref val="1"/>
        </dgm:presLayoutVars>
      </dgm:prSet>
      <dgm:spPr/>
    </dgm:pt>
    <dgm:pt modelId="{7386FC46-5B04-41DB-8324-7252D83092E8}" type="pres">
      <dgm:prSet presAssocID="{8645C64F-58A5-4F39-8E25-62C02B634036}" presName="sibTrans" presStyleCnt="0"/>
      <dgm:spPr/>
    </dgm:pt>
    <dgm:pt modelId="{B8FCDB65-23EF-4526-9D81-9880AC54C4E7}" type="pres">
      <dgm:prSet presAssocID="{748D004C-78F8-4DC1-BE36-F1B658295ACA}" presName="compNode" presStyleCnt="0"/>
      <dgm:spPr/>
    </dgm:pt>
    <dgm:pt modelId="{22BAA1E8-4CE4-495A-8539-AC4C2FEE4D39}" type="pres">
      <dgm:prSet presAssocID="{748D004C-78F8-4DC1-BE36-F1B658295ACA}" presName="iconBgRect" presStyleLbl="bgShp" presStyleIdx="2" presStyleCnt="3"/>
      <dgm:spPr/>
    </dgm:pt>
    <dgm:pt modelId="{AA30D711-AC9E-4458-B77A-58B269FE7895}" type="pres">
      <dgm:prSet presAssocID="{748D004C-78F8-4DC1-BE36-F1B658295A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C637E29D-EB83-4131-9B62-2C5EE12AE9EF}" type="pres">
      <dgm:prSet presAssocID="{748D004C-78F8-4DC1-BE36-F1B658295ACA}" presName="spaceRect" presStyleCnt="0"/>
      <dgm:spPr/>
    </dgm:pt>
    <dgm:pt modelId="{7C11C659-6706-48F6-973C-A0A8EB624DC0}" type="pres">
      <dgm:prSet presAssocID="{748D004C-78F8-4DC1-BE36-F1B658295ACA}" presName="textRect" presStyleLbl="revTx" presStyleIdx="2" presStyleCnt="3">
        <dgm:presLayoutVars>
          <dgm:chMax val="1"/>
          <dgm:chPref val="1"/>
        </dgm:presLayoutVars>
      </dgm:prSet>
      <dgm:spPr/>
    </dgm:pt>
  </dgm:ptLst>
  <dgm:cxnLst>
    <dgm:cxn modelId="{93411B14-1CED-4BB9-815C-B634A5786D2B}" type="presOf" srcId="{748D004C-78F8-4DC1-BE36-F1B658295ACA}" destId="{7C11C659-6706-48F6-973C-A0A8EB624DC0}" srcOrd="0" destOrd="0" presId="urn:microsoft.com/office/officeart/2018/5/layout/IconCircleLabelList"/>
    <dgm:cxn modelId="{8CA52725-1EA4-439D-B96E-6C853DB33B9A}" type="presOf" srcId="{42268E67-F35F-4EA9-BA63-0D4E8628549C}" destId="{79823027-CF7E-403E-A72D-12053A6E2369}" srcOrd="0" destOrd="0" presId="urn:microsoft.com/office/officeart/2018/5/layout/IconCircleLabelList"/>
    <dgm:cxn modelId="{C0A5412E-747C-4909-8109-500EC3571A61}" type="presOf" srcId="{1D6EEC36-002A-4805-9391-809ABE7780B6}" destId="{8AC4C244-B831-4D33-9351-181EB14E8382}" srcOrd="0" destOrd="0" presId="urn:microsoft.com/office/officeart/2018/5/layout/IconCircleLabelList"/>
    <dgm:cxn modelId="{946F094F-740A-4EB3-B06B-1C4D8995C2BD}" srcId="{D7754434-420E-4A40-B3ED-70595E8A00AF}" destId="{748D004C-78F8-4DC1-BE36-F1B658295ACA}" srcOrd="2" destOrd="0" parTransId="{FE605978-8A3E-4249-96AB-E87B536B122D}" sibTransId="{DFFBA768-C139-4684-ACF5-5483D2FD8824}"/>
    <dgm:cxn modelId="{DFC6CA81-CC1C-4EE9-AF51-E8DE047C699F}" srcId="{D7754434-420E-4A40-B3ED-70595E8A00AF}" destId="{1D6EEC36-002A-4805-9391-809ABE7780B6}" srcOrd="1" destOrd="0" parTransId="{D1F6EE58-C134-46F4-B6A2-34A60583AA78}" sibTransId="{8645C64F-58A5-4F39-8E25-62C02B634036}"/>
    <dgm:cxn modelId="{4BF625A1-DAAD-47EC-AEA8-5E5F4442471D}" type="presOf" srcId="{D7754434-420E-4A40-B3ED-70595E8A00AF}" destId="{FCB95786-9182-4E9F-842A-533323C355B0}" srcOrd="0" destOrd="0" presId="urn:microsoft.com/office/officeart/2018/5/layout/IconCircleLabelList"/>
    <dgm:cxn modelId="{4C66F9A4-F3E8-4D64-9DE0-7596D73EA7DA}" srcId="{D7754434-420E-4A40-B3ED-70595E8A00AF}" destId="{42268E67-F35F-4EA9-BA63-0D4E8628549C}" srcOrd="0" destOrd="0" parTransId="{36CD3952-EC84-4F2A-989C-F1E1A80E86F7}" sibTransId="{1554E7F2-3858-4139-B193-2150213560F9}"/>
    <dgm:cxn modelId="{BCE2C171-EC16-44D9-A146-7256C1FD0202}" type="presParOf" srcId="{FCB95786-9182-4E9F-842A-533323C355B0}" destId="{1F90CC73-C886-4818-A160-2252680FAF41}" srcOrd="0" destOrd="0" presId="urn:microsoft.com/office/officeart/2018/5/layout/IconCircleLabelList"/>
    <dgm:cxn modelId="{6B4B0D27-1A53-4650-9943-BAE200A64858}" type="presParOf" srcId="{1F90CC73-C886-4818-A160-2252680FAF41}" destId="{D1D0F7FB-5459-435B-8FF1-7980B8ECB9FC}" srcOrd="0" destOrd="0" presId="urn:microsoft.com/office/officeart/2018/5/layout/IconCircleLabelList"/>
    <dgm:cxn modelId="{E00BBB86-6ED5-4DE7-8D70-0BB1DEBEE9E1}" type="presParOf" srcId="{1F90CC73-C886-4818-A160-2252680FAF41}" destId="{6B9E1F9E-CE97-4CB8-AAB4-0E824D6F41BF}" srcOrd="1" destOrd="0" presId="urn:microsoft.com/office/officeart/2018/5/layout/IconCircleLabelList"/>
    <dgm:cxn modelId="{547389AD-674A-4AB2-8398-E7C139C30FB2}" type="presParOf" srcId="{1F90CC73-C886-4818-A160-2252680FAF41}" destId="{D4E35329-B26A-4D9D-A9BC-057EC2D3AF6D}" srcOrd="2" destOrd="0" presId="urn:microsoft.com/office/officeart/2018/5/layout/IconCircleLabelList"/>
    <dgm:cxn modelId="{E9D2165D-5756-462E-BA7B-1017236B4423}" type="presParOf" srcId="{1F90CC73-C886-4818-A160-2252680FAF41}" destId="{79823027-CF7E-403E-A72D-12053A6E2369}" srcOrd="3" destOrd="0" presId="urn:microsoft.com/office/officeart/2018/5/layout/IconCircleLabelList"/>
    <dgm:cxn modelId="{B4DCE200-EA29-438F-A094-2E2FD71754C7}" type="presParOf" srcId="{FCB95786-9182-4E9F-842A-533323C355B0}" destId="{864F97C6-6F77-451C-BFD4-215DE694188A}" srcOrd="1" destOrd="0" presId="urn:microsoft.com/office/officeart/2018/5/layout/IconCircleLabelList"/>
    <dgm:cxn modelId="{C1D16F97-84EB-4D75-AB31-7D1853F8C27B}" type="presParOf" srcId="{FCB95786-9182-4E9F-842A-533323C355B0}" destId="{18E45527-8141-4E1A-8B73-15D7EBAC7DED}" srcOrd="2" destOrd="0" presId="urn:microsoft.com/office/officeart/2018/5/layout/IconCircleLabelList"/>
    <dgm:cxn modelId="{435A4D72-25E7-44F6-BD7E-6BBAE2D74C17}" type="presParOf" srcId="{18E45527-8141-4E1A-8B73-15D7EBAC7DED}" destId="{6612ED4B-9B91-4A40-A1BF-9D720F97A244}" srcOrd="0" destOrd="0" presId="urn:microsoft.com/office/officeart/2018/5/layout/IconCircleLabelList"/>
    <dgm:cxn modelId="{55734CB6-02AB-4CE1-95DB-EBBF299CA7F3}" type="presParOf" srcId="{18E45527-8141-4E1A-8B73-15D7EBAC7DED}" destId="{0BF7ABD4-554B-479E-966F-4849A3955DAC}" srcOrd="1" destOrd="0" presId="urn:microsoft.com/office/officeart/2018/5/layout/IconCircleLabelList"/>
    <dgm:cxn modelId="{28D31ABC-DAAD-466E-9220-4297A083A433}" type="presParOf" srcId="{18E45527-8141-4E1A-8B73-15D7EBAC7DED}" destId="{E61E3985-2D0F-40C9-92B9-F5C10D92F01D}" srcOrd="2" destOrd="0" presId="urn:microsoft.com/office/officeart/2018/5/layout/IconCircleLabelList"/>
    <dgm:cxn modelId="{20BDC761-617F-45A8-9423-F8D184570357}" type="presParOf" srcId="{18E45527-8141-4E1A-8B73-15D7EBAC7DED}" destId="{8AC4C244-B831-4D33-9351-181EB14E8382}" srcOrd="3" destOrd="0" presId="urn:microsoft.com/office/officeart/2018/5/layout/IconCircleLabelList"/>
    <dgm:cxn modelId="{A2BCCAA4-E8AA-4DDE-9F5F-D6CBA5296D90}" type="presParOf" srcId="{FCB95786-9182-4E9F-842A-533323C355B0}" destId="{7386FC46-5B04-41DB-8324-7252D83092E8}" srcOrd="3" destOrd="0" presId="urn:microsoft.com/office/officeart/2018/5/layout/IconCircleLabelList"/>
    <dgm:cxn modelId="{E8A52C91-4F7F-4397-AA6D-92D0A6C79C9D}" type="presParOf" srcId="{FCB95786-9182-4E9F-842A-533323C355B0}" destId="{B8FCDB65-23EF-4526-9D81-9880AC54C4E7}" srcOrd="4" destOrd="0" presId="urn:microsoft.com/office/officeart/2018/5/layout/IconCircleLabelList"/>
    <dgm:cxn modelId="{6378ED4C-FCBA-4F35-9048-7D9F185D636A}" type="presParOf" srcId="{B8FCDB65-23EF-4526-9D81-9880AC54C4E7}" destId="{22BAA1E8-4CE4-495A-8539-AC4C2FEE4D39}" srcOrd="0" destOrd="0" presId="urn:microsoft.com/office/officeart/2018/5/layout/IconCircleLabelList"/>
    <dgm:cxn modelId="{0A084759-E0CA-4DAA-B98B-09FD93129E57}" type="presParOf" srcId="{B8FCDB65-23EF-4526-9D81-9880AC54C4E7}" destId="{AA30D711-AC9E-4458-B77A-58B269FE7895}" srcOrd="1" destOrd="0" presId="urn:microsoft.com/office/officeart/2018/5/layout/IconCircleLabelList"/>
    <dgm:cxn modelId="{EBEC8150-0819-4A1F-AC7C-1642ECA20FD1}" type="presParOf" srcId="{B8FCDB65-23EF-4526-9D81-9880AC54C4E7}" destId="{C637E29D-EB83-4131-9B62-2C5EE12AE9EF}" srcOrd="2" destOrd="0" presId="urn:microsoft.com/office/officeart/2018/5/layout/IconCircleLabelList"/>
    <dgm:cxn modelId="{B05C8D2E-6A41-4743-8EC4-812354BF6460}" type="presParOf" srcId="{B8FCDB65-23EF-4526-9D81-9880AC54C4E7}" destId="{7C11C659-6706-48F6-973C-A0A8EB624DC0}"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DD871F-C9AB-49AD-9F2A-ACA3F296E1C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5BA108A-25BB-442A-B333-A8384A35A413}">
      <dgm:prSet/>
      <dgm:spPr/>
      <dgm:t>
        <a:bodyPr/>
        <a:lstStyle/>
        <a:p>
          <a:pPr>
            <a:lnSpc>
              <a:spcPct val="100000"/>
            </a:lnSpc>
          </a:pPr>
          <a:r>
            <a:rPr lang="en-US" b="1" dirty="0"/>
            <a:t>Node Feature: </a:t>
          </a:r>
          <a:br>
            <a:rPr lang="en-US" b="1" dirty="0"/>
          </a:br>
          <a:r>
            <a:rPr lang="en-US" dirty="0"/>
            <a:t>Represents various attributes associated with the node, such as metrics or characteristics that describe its properties and behavior within the graph.</a:t>
          </a:r>
        </a:p>
      </dgm:t>
    </dgm:pt>
    <dgm:pt modelId="{59E8C430-3A59-4DB7-A685-C6A9BCB6643F}" type="parTrans" cxnId="{C0F4F5C7-3219-464B-8608-6B973E99261C}">
      <dgm:prSet/>
      <dgm:spPr/>
      <dgm:t>
        <a:bodyPr/>
        <a:lstStyle/>
        <a:p>
          <a:endParaRPr lang="en-US"/>
        </a:p>
      </dgm:t>
    </dgm:pt>
    <dgm:pt modelId="{30A1D225-32B7-4455-B376-B31F69B07A11}" type="sibTrans" cxnId="{C0F4F5C7-3219-464B-8608-6B973E99261C}">
      <dgm:prSet phldrT="1" phldr="0"/>
      <dgm:spPr/>
      <dgm:t>
        <a:bodyPr/>
        <a:lstStyle/>
        <a:p>
          <a:endParaRPr lang="en-US"/>
        </a:p>
      </dgm:t>
    </dgm:pt>
    <dgm:pt modelId="{F1D8B91D-6FDD-4086-818F-31F04095B7AF}">
      <dgm:prSet/>
      <dgm:spPr/>
      <dgm:t>
        <a:bodyPr/>
        <a:lstStyle/>
        <a:p>
          <a:pPr>
            <a:lnSpc>
              <a:spcPct val="100000"/>
            </a:lnSpc>
          </a:pPr>
          <a:r>
            <a:rPr lang="en-US" b="1"/>
            <a:t>Node Timestamp</a:t>
          </a:r>
          <a:r>
            <a:rPr lang="en-US"/>
            <a:t>:</a:t>
          </a:r>
          <a:br>
            <a:rPr lang="en-US"/>
          </a:br>
          <a:r>
            <a:rPr lang="en-US"/>
            <a:t> A temporal marker indicating when a specific event or interaction involving the node occurred, crucial for analyzing the temporal dynamics of the network.</a:t>
          </a:r>
        </a:p>
      </dgm:t>
    </dgm:pt>
    <dgm:pt modelId="{75986C35-2D65-4D59-96C3-1636B8BB0830}" type="parTrans" cxnId="{D86B2417-B976-4DB2-8C31-34FD195C41AC}">
      <dgm:prSet/>
      <dgm:spPr/>
      <dgm:t>
        <a:bodyPr/>
        <a:lstStyle/>
        <a:p>
          <a:endParaRPr lang="en-US"/>
        </a:p>
      </dgm:t>
    </dgm:pt>
    <dgm:pt modelId="{0EF2C74F-4E4B-4991-9A74-DA0BE7495AD4}" type="sibTrans" cxnId="{D86B2417-B976-4DB2-8C31-34FD195C41AC}">
      <dgm:prSet phldrT="2" phldr="0"/>
      <dgm:spPr/>
      <dgm:t>
        <a:bodyPr/>
        <a:lstStyle/>
        <a:p>
          <a:endParaRPr lang="en-US"/>
        </a:p>
      </dgm:t>
    </dgm:pt>
    <dgm:pt modelId="{C80670AA-408F-461C-B956-916EF301B9C5}">
      <dgm:prSet/>
      <dgm:spPr/>
      <dgm:t>
        <a:bodyPr/>
        <a:lstStyle/>
        <a:p>
          <a:pPr>
            <a:lnSpc>
              <a:spcPct val="100000"/>
            </a:lnSpc>
          </a:pPr>
          <a:r>
            <a:rPr lang="pl-PL" b="1"/>
            <a:t>Feature Normalization</a:t>
          </a:r>
          <a:r>
            <a:rPr lang="en-US" b="1"/>
            <a:t>:</a:t>
          </a:r>
          <a:br>
            <a:rPr lang="en-US" b="1"/>
          </a:br>
          <a:r>
            <a:rPr lang="en-US" b="1"/>
            <a:t> </a:t>
          </a:r>
          <a:r>
            <a:rPr lang="en-US" b="0"/>
            <a:t>Node </a:t>
          </a:r>
          <a:r>
            <a:rPr lang="en-US"/>
            <a:t>features were normalized to maintain consistent scaling.</a:t>
          </a:r>
        </a:p>
      </dgm:t>
    </dgm:pt>
    <dgm:pt modelId="{D2268D29-B2E8-4FEA-8BE1-75B717A56366}" type="parTrans" cxnId="{CEC7FE7F-B6BB-4A30-86F4-C42179FA721C}">
      <dgm:prSet/>
      <dgm:spPr/>
      <dgm:t>
        <a:bodyPr/>
        <a:lstStyle/>
        <a:p>
          <a:endParaRPr lang="en-US"/>
        </a:p>
      </dgm:t>
    </dgm:pt>
    <dgm:pt modelId="{0EAA3FAE-A0B0-454F-9A4A-E158C357B9B4}" type="sibTrans" cxnId="{CEC7FE7F-B6BB-4A30-86F4-C42179FA721C}">
      <dgm:prSet phldrT="3" phldr="0"/>
      <dgm:spPr/>
      <dgm:t>
        <a:bodyPr/>
        <a:lstStyle/>
        <a:p>
          <a:endParaRPr lang="en-US"/>
        </a:p>
      </dgm:t>
    </dgm:pt>
    <dgm:pt modelId="{7126D432-58AE-4F1C-87E6-86BCF8E1DB2C}">
      <dgm:prSet/>
      <dgm:spPr/>
      <dgm:t>
        <a:bodyPr/>
        <a:lstStyle/>
        <a:p>
          <a:pPr>
            <a:lnSpc>
              <a:spcPct val="100000"/>
            </a:lnSpc>
          </a:pPr>
          <a:r>
            <a:rPr lang="en-US" b="1"/>
            <a:t>Pre </a:t>
          </a:r>
          <a:r>
            <a:rPr lang="pl-PL" b="1"/>
            <a:t>Graph Construction</a:t>
          </a:r>
          <a:r>
            <a:rPr lang="en-US" b="1"/>
            <a:t>: </a:t>
          </a:r>
          <a:br>
            <a:rPr lang="en-US" b="1"/>
          </a:br>
          <a:r>
            <a:rPr lang="en-US"/>
            <a:t>The dataset was transformed into an adjacent matrix format, allowing the model to effectively capture relationships between nodes.</a:t>
          </a:r>
        </a:p>
      </dgm:t>
    </dgm:pt>
    <dgm:pt modelId="{E3AC1C14-6322-41DC-8E29-65B5C0F25153}" type="parTrans" cxnId="{54053B90-9949-4E25-9809-61C65ED7B630}">
      <dgm:prSet/>
      <dgm:spPr/>
      <dgm:t>
        <a:bodyPr/>
        <a:lstStyle/>
        <a:p>
          <a:endParaRPr lang="en-US"/>
        </a:p>
      </dgm:t>
    </dgm:pt>
    <dgm:pt modelId="{9022C4D0-3E2C-46ED-84F8-EB4C368E8DDF}" type="sibTrans" cxnId="{54053B90-9949-4E25-9809-61C65ED7B630}">
      <dgm:prSet phldrT="4" phldr="0"/>
      <dgm:spPr/>
      <dgm:t>
        <a:bodyPr/>
        <a:lstStyle/>
        <a:p>
          <a:endParaRPr lang="en-US"/>
        </a:p>
      </dgm:t>
    </dgm:pt>
    <dgm:pt modelId="{D8A6DE03-F491-4336-9353-27209CEBC3EC}" type="pres">
      <dgm:prSet presAssocID="{47DD871F-C9AB-49AD-9F2A-ACA3F296E1C8}" presName="root" presStyleCnt="0">
        <dgm:presLayoutVars>
          <dgm:dir/>
          <dgm:resizeHandles val="exact"/>
        </dgm:presLayoutVars>
      </dgm:prSet>
      <dgm:spPr/>
    </dgm:pt>
    <dgm:pt modelId="{9281314B-539D-41D3-B782-2049D04EADF7}" type="pres">
      <dgm:prSet presAssocID="{55BA108A-25BB-442A-B333-A8384A35A413}" presName="compNode" presStyleCnt="0"/>
      <dgm:spPr/>
    </dgm:pt>
    <dgm:pt modelId="{982B9AD8-D41B-4187-8062-17BB765AE2B9}" type="pres">
      <dgm:prSet presAssocID="{55BA108A-25BB-442A-B333-A8384A35A413}" presName="bgRect" presStyleLbl="bgShp" presStyleIdx="0" presStyleCnt="4"/>
      <dgm:spPr/>
    </dgm:pt>
    <dgm:pt modelId="{4098A9A1-7705-4F99-8351-C6396B295DD0}" type="pres">
      <dgm:prSet presAssocID="{55BA108A-25BB-442A-B333-A8384A35A4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נותק"/>
        </a:ext>
      </dgm:extLst>
    </dgm:pt>
    <dgm:pt modelId="{BFADBEB3-C466-49DF-97DC-BEC7E4E68DEB}" type="pres">
      <dgm:prSet presAssocID="{55BA108A-25BB-442A-B333-A8384A35A413}" presName="spaceRect" presStyleCnt="0"/>
      <dgm:spPr/>
    </dgm:pt>
    <dgm:pt modelId="{B61F861C-EED1-439F-84D6-1D9D0D5C30AA}" type="pres">
      <dgm:prSet presAssocID="{55BA108A-25BB-442A-B333-A8384A35A413}" presName="parTx" presStyleLbl="revTx" presStyleIdx="0" presStyleCnt="4">
        <dgm:presLayoutVars>
          <dgm:chMax val="0"/>
          <dgm:chPref val="0"/>
        </dgm:presLayoutVars>
      </dgm:prSet>
      <dgm:spPr/>
    </dgm:pt>
    <dgm:pt modelId="{3F863912-00F8-4626-84D8-A43DCE9A7F68}" type="pres">
      <dgm:prSet presAssocID="{30A1D225-32B7-4455-B376-B31F69B07A11}" presName="sibTrans" presStyleCnt="0"/>
      <dgm:spPr/>
    </dgm:pt>
    <dgm:pt modelId="{DBC34BCA-98CB-4FA7-BBEC-CDB773522256}" type="pres">
      <dgm:prSet presAssocID="{F1D8B91D-6FDD-4086-818F-31F04095B7AF}" presName="compNode" presStyleCnt="0"/>
      <dgm:spPr/>
    </dgm:pt>
    <dgm:pt modelId="{48566324-6261-4770-9772-3A39D2B986E9}" type="pres">
      <dgm:prSet presAssocID="{F1D8B91D-6FDD-4086-818F-31F04095B7AF}" presName="bgRect" presStyleLbl="bgShp" presStyleIdx="1" presStyleCnt="4"/>
      <dgm:spPr/>
    </dgm:pt>
    <dgm:pt modelId="{9ED3C900-C324-42F4-9595-9C8AFED8C9F7}" type="pres">
      <dgm:prSet presAssocID="{F1D8B91D-6FDD-4086-818F-31F04095B7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מעבד"/>
        </a:ext>
      </dgm:extLst>
    </dgm:pt>
    <dgm:pt modelId="{11E4991A-100B-4387-9EB2-B0E8B91A3FF9}" type="pres">
      <dgm:prSet presAssocID="{F1D8B91D-6FDD-4086-818F-31F04095B7AF}" presName="spaceRect" presStyleCnt="0"/>
      <dgm:spPr/>
    </dgm:pt>
    <dgm:pt modelId="{FE83D4AB-900A-43F3-8719-3D0BDC3AEAF5}" type="pres">
      <dgm:prSet presAssocID="{F1D8B91D-6FDD-4086-818F-31F04095B7AF}" presName="parTx" presStyleLbl="revTx" presStyleIdx="1" presStyleCnt="4">
        <dgm:presLayoutVars>
          <dgm:chMax val="0"/>
          <dgm:chPref val="0"/>
        </dgm:presLayoutVars>
      </dgm:prSet>
      <dgm:spPr/>
    </dgm:pt>
    <dgm:pt modelId="{FEFC326B-695D-47F6-B148-ED8948D48CA9}" type="pres">
      <dgm:prSet presAssocID="{0EF2C74F-4E4B-4991-9A74-DA0BE7495AD4}" presName="sibTrans" presStyleCnt="0"/>
      <dgm:spPr/>
    </dgm:pt>
    <dgm:pt modelId="{B92114B8-5A5B-44A8-9C8E-6671E6248F94}" type="pres">
      <dgm:prSet presAssocID="{C80670AA-408F-461C-B956-916EF301B9C5}" presName="compNode" presStyleCnt="0"/>
      <dgm:spPr/>
    </dgm:pt>
    <dgm:pt modelId="{4899DC64-F7F4-45B9-AC55-9042FC364680}" type="pres">
      <dgm:prSet presAssocID="{C80670AA-408F-461C-B956-916EF301B9C5}" presName="bgRect" presStyleLbl="bgShp" presStyleIdx="2" presStyleCnt="4"/>
      <dgm:spPr/>
    </dgm:pt>
    <dgm:pt modelId="{A30CCAA7-13DE-4E25-8FC1-1AC0AE680630}" type="pres">
      <dgm:prSet presAssocID="{C80670AA-408F-461C-B956-916EF301B9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סד נתונים"/>
        </a:ext>
      </dgm:extLst>
    </dgm:pt>
    <dgm:pt modelId="{A865C97D-FC44-479A-B7B4-BFEDE7AB6ABA}" type="pres">
      <dgm:prSet presAssocID="{C80670AA-408F-461C-B956-916EF301B9C5}" presName="spaceRect" presStyleCnt="0"/>
      <dgm:spPr/>
    </dgm:pt>
    <dgm:pt modelId="{6E453389-E4FE-419C-8E06-11F6895B9355}" type="pres">
      <dgm:prSet presAssocID="{C80670AA-408F-461C-B956-916EF301B9C5}" presName="parTx" presStyleLbl="revTx" presStyleIdx="2" presStyleCnt="4">
        <dgm:presLayoutVars>
          <dgm:chMax val="0"/>
          <dgm:chPref val="0"/>
        </dgm:presLayoutVars>
      </dgm:prSet>
      <dgm:spPr/>
    </dgm:pt>
    <dgm:pt modelId="{985EA3FD-5C8A-4B90-BC82-5464DDCAFD97}" type="pres">
      <dgm:prSet presAssocID="{0EAA3FAE-A0B0-454F-9A4A-E158C357B9B4}" presName="sibTrans" presStyleCnt="0"/>
      <dgm:spPr/>
    </dgm:pt>
    <dgm:pt modelId="{24EC0C32-A081-4489-9CAA-ED8399F0DD97}" type="pres">
      <dgm:prSet presAssocID="{7126D432-58AE-4F1C-87E6-86BCF8E1DB2C}" presName="compNode" presStyleCnt="0"/>
      <dgm:spPr/>
    </dgm:pt>
    <dgm:pt modelId="{EDF9F977-9BD5-40FD-908A-3F6DF9E035E8}" type="pres">
      <dgm:prSet presAssocID="{7126D432-58AE-4F1C-87E6-86BCF8E1DB2C}" presName="bgRect" presStyleLbl="bgShp" presStyleIdx="3" presStyleCnt="4"/>
      <dgm:spPr/>
    </dgm:pt>
    <dgm:pt modelId="{8904003D-1E90-46EF-BA92-78074B39A432}" type="pres">
      <dgm:prSet presAssocID="{7126D432-58AE-4F1C-87E6-86BCF8E1DB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תרשים זרימה"/>
        </a:ext>
      </dgm:extLst>
    </dgm:pt>
    <dgm:pt modelId="{45D01F53-7F8D-4EB4-B7B8-CC0FEE294280}" type="pres">
      <dgm:prSet presAssocID="{7126D432-58AE-4F1C-87E6-86BCF8E1DB2C}" presName="spaceRect" presStyleCnt="0"/>
      <dgm:spPr/>
    </dgm:pt>
    <dgm:pt modelId="{D8224F16-FEC7-4CD5-BE49-D01D49B55D7A}" type="pres">
      <dgm:prSet presAssocID="{7126D432-58AE-4F1C-87E6-86BCF8E1DB2C}" presName="parTx" presStyleLbl="revTx" presStyleIdx="3" presStyleCnt="4">
        <dgm:presLayoutVars>
          <dgm:chMax val="0"/>
          <dgm:chPref val="0"/>
        </dgm:presLayoutVars>
      </dgm:prSet>
      <dgm:spPr/>
    </dgm:pt>
  </dgm:ptLst>
  <dgm:cxnLst>
    <dgm:cxn modelId="{D86B2417-B976-4DB2-8C31-34FD195C41AC}" srcId="{47DD871F-C9AB-49AD-9F2A-ACA3F296E1C8}" destId="{F1D8B91D-6FDD-4086-818F-31F04095B7AF}" srcOrd="1" destOrd="0" parTransId="{75986C35-2D65-4D59-96C3-1636B8BB0830}" sibTransId="{0EF2C74F-4E4B-4991-9A74-DA0BE7495AD4}"/>
    <dgm:cxn modelId="{51973173-2F0A-4B5B-AC89-4FEB413A99C1}" type="presOf" srcId="{55BA108A-25BB-442A-B333-A8384A35A413}" destId="{B61F861C-EED1-439F-84D6-1D9D0D5C30AA}" srcOrd="0" destOrd="0" presId="urn:microsoft.com/office/officeart/2018/2/layout/IconVerticalSolidList"/>
    <dgm:cxn modelId="{9BFC537C-FA25-4126-B419-43B47A88AF91}" type="presOf" srcId="{C80670AA-408F-461C-B956-916EF301B9C5}" destId="{6E453389-E4FE-419C-8E06-11F6895B9355}" srcOrd="0" destOrd="0" presId="urn:microsoft.com/office/officeart/2018/2/layout/IconVerticalSolidList"/>
    <dgm:cxn modelId="{CEC7FE7F-B6BB-4A30-86F4-C42179FA721C}" srcId="{47DD871F-C9AB-49AD-9F2A-ACA3F296E1C8}" destId="{C80670AA-408F-461C-B956-916EF301B9C5}" srcOrd="2" destOrd="0" parTransId="{D2268D29-B2E8-4FEA-8BE1-75B717A56366}" sibTransId="{0EAA3FAE-A0B0-454F-9A4A-E158C357B9B4}"/>
    <dgm:cxn modelId="{54053B90-9949-4E25-9809-61C65ED7B630}" srcId="{47DD871F-C9AB-49AD-9F2A-ACA3F296E1C8}" destId="{7126D432-58AE-4F1C-87E6-86BCF8E1DB2C}" srcOrd="3" destOrd="0" parTransId="{E3AC1C14-6322-41DC-8E29-65B5C0F25153}" sibTransId="{9022C4D0-3E2C-46ED-84F8-EB4C368E8DDF}"/>
    <dgm:cxn modelId="{FBC103AB-D227-4CE4-B355-ACEA28A6322A}" type="presOf" srcId="{47DD871F-C9AB-49AD-9F2A-ACA3F296E1C8}" destId="{D8A6DE03-F491-4336-9353-27209CEBC3EC}" srcOrd="0" destOrd="0" presId="urn:microsoft.com/office/officeart/2018/2/layout/IconVerticalSolidList"/>
    <dgm:cxn modelId="{F8CD81C1-5123-43AA-89CA-34C6AAF6BE41}" type="presOf" srcId="{F1D8B91D-6FDD-4086-818F-31F04095B7AF}" destId="{FE83D4AB-900A-43F3-8719-3D0BDC3AEAF5}" srcOrd="0" destOrd="0" presId="urn:microsoft.com/office/officeart/2018/2/layout/IconVerticalSolidList"/>
    <dgm:cxn modelId="{C0F4F5C7-3219-464B-8608-6B973E99261C}" srcId="{47DD871F-C9AB-49AD-9F2A-ACA3F296E1C8}" destId="{55BA108A-25BB-442A-B333-A8384A35A413}" srcOrd="0" destOrd="0" parTransId="{59E8C430-3A59-4DB7-A685-C6A9BCB6643F}" sibTransId="{30A1D225-32B7-4455-B376-B31F69B07A11}"/>
    <dgm:cxn modelId="{C1AAB8F4-E091-495A-B4B8-E0DE42A76D2A}" type="presOf" srcId="{7126D432-58AE-4F1C-87E6-86BCF8E1DB2C}" destId="{D8224F16-FEC7-4CD5-BE49-D01D49B55D7A}" srcOrd="0" destOrd="0" presId="urn:microsoft.com/office/officeart/2018/2/layout/IconVerticalSolidList"/>
    <dgm:cxn modelId="{7339EF08-A085-47BD-9F13-EA6CFF61220D}" type="presParOf" srcId="{D8A6DE03-F491-4336-9353-27209CEBC3EC}" destId="{9281314B-539D-41D3-B782-2049D04EADF7}" srcOrd="0" destOrd="0" presId="urn:microsoft.com/office/officeart/2018/2/layout/IconVerticalSolidList"/>
    <dgm:cxn modelId="{4B9EB54B-129A-4509-AA9B-B89AF527FCC6}" type="presParOf" srcId="{9281314B-539D-41D3-B782-2049D04EADF7}" destId="{982B9AD8-D41B-4187-8062-17BB765AE2B9}" srcOrd="0" destOrd="0" presId="urn:microsoft.com/office/officeart/2018/2/layout/IconVerticalSolidList"/>
    <dgm:cxn modelId="{00D0ABBD-4716-45B9-8798-4D4203B8890B}" type="presParOf" srcId="{9281314B-539D-41D3-B782-2049D04EADF7}" destId="{4098A9A1-7705-4F99-8351-C6396B295DD0}" srcOrd="1" destOrd="0" presId="urn:microsoft.com/office/officeart/2018/2/layout/IconVerticalSolidList"/>
    <dgm:cxn modelId="{B8AF6F5D-E2CC-4103-987E-353282CF9894}" type="presParOf" srcId="{9281314B-539D-41D3-B782-2049D04EADF7}" destId="{BFADBEB3-C466-49DF-97DC-BEC7E4E68DEB}" srcOrd="2" destOrd="0" presId="urn:microsoft.com/office/officeart/2018/2/layout/IconVerticalSolidList"/>
    <dgm:cxn modelId="{F20DBB29-44A2-4792-AF8F-0C30609C79A8}" type="presParOf" srcId="{9281314B-539D-41D3-B782-2049D04EADF7}" destId="{B61F861C-EED1-439F-84D6-1D9D0D5C30AA}" srcOrd="3" destOrd="0" presId="urn:microsoft.com/office/officeart/2018/2/layout/IconVerticalSolidList"/>
    <dgm:cxn modelId="{878369ED-E749-4F8A-BCCA-5EAB402854DC}" type="presParOf" srcId="{D8A6DE03-F491-4336-9353-27209CEBC3EC}" destId="{3F863912-00F8-4626-84D8-A43DCE9A7F68}" srcOrd="1" destOrd="0" presId="urn:microsoft.com/office/officeart/2018/2/layout/IconVerticalSolidList"/>
    <dgm:cxn modelId="{9AD23D59-06FC-453A-9704-55C79F2CC80C}" type="presParOf" srcId="{D8A6DE03-F491-4336-9353-27209CEBC3EC}" destId="{DBC34BCA-98CB-4FA7-BBEC-CDB773522256}" srcOrd="2" destOrd="0" presId="urn:microsoft.com/office/officeart/2018/2/layout/IconVerticalSolidList"/>
    <dgm:cxn modelId="{FFD3FC8D-84DB-4138-9059-ABD44BE24654}" type="presParOf" srcId="{DBC34BCA-98CB-4FA7-BBEC-CDB773522256}" destId="{48566324-6261-4770-9772-3A39D2B986E9}" srcOrd="0" destOrd="0" presId="urn:microsoft.com/office/officeart/2018/2/layout/IconVerticalSolidList"/>
    <dgm:cxn modelId="{A8A8E41E-67E7-4797-9BFD-6466874B793B}" type="presParOf" srcId="{DBC34BCA-98CB-4FA7-BBEC-CDB773522256}" destId="{9ED3C900-C324-42F4-9595-9C8AFED8C9F7}" srcOrd="1" destOrd="0" presId="urn:microsoft.com/office/officeart/2018/2/layout/IconVerticalSolidList"/>
    <dgm:cxn modelId="{8E17438A-F8B3-4C60-AA75-C4C6D8A094FA}" type="presParOf" srcId="{DBC34BCA-98CB-4FA7-BBEC-CDB773522256}" destId="{11E4991A-100B-4387-9EB2-B0E8B91A3FF9}" srcOrd="2" destOrd="0" presId="urn:microsoft.com/office/officeart/2018/2/layout/IconVerticalSolidList"/>
    <dgm:cxn modelId="{DB3FCF78-3CD0-446B-B978-932AF1007AA0}" type="presParOf" srcId="{DBC34BCA-98CB-4FA7-BBEC-CDB773522256}" destId="{FE83D4AB-900A-43F3-8719-3D0BDC3AEAF5}" srcOrd="3" destOrd="0" presId="urn:microsoft.com/office/officeart/2018/2/layout/IconVerticalSolidList"/>
    <dgm:cxn modelId="{A4FE094E-727E-470A-A8B6-C6BBF4171477}" type="presParOf" srcId="{D8A6DE03-F491-4336-9353-27209CEBC3EC}" destId="{FEFC326B-695D-47F6-B148-ED8948D48CA9}" srcOrd="3" destOrd="0" presId="urn:microsoft.com/office/officeart/2018/2/layout/IconVerticalSolidList"/>
    <dgm:cxn modelId="{5746B4E9-0A44-42F5-ADC9-AB4D8FAF9A58}" type="presParOf" srcId="{D8A6DE03-F491-4336-9353-27209CEBC3EC}" destId="{B92114B8-5A5B-44A8-9C8E-6671E6248F94}" srcOrd="4" destOrd="0" presId="urn:microsoft.com/office/officeart/2018/2/layout/IconVerticalSolidList"/>
    <dgm:cxn modelId="{6DA0681D-5CD5-4527-8811-A6200484CFE5}" type="presParOf" srcId="{B92114B8-5A5B-44A8-9C8E-6671E6248F94}" destId="{4899DC64-F7F4-45B9-AC55-9042FC364680}" srcOrd="0" destOrd="0" presId="urn:microsoft.com/office/officeart/2018/2/layout/IconVerticalSolidList"/>
    <dgm:cxn modelId="{65E318E9-530B-4F71-8F8D-582671265941}" type="presParOf" srcId="{B92114B8-5A5B-44A8-9C8E-6671E6248F94}" destId="{A30CCAA7-13DE-4E25-8FC1-1AC0AE680630}" srcOrd="1" destOrd="0" presId="urn:microsoft.com/office/officeart/2018/2/layout/IconVerticalSolidList"/>
    <dgm:cxn modelId="{36DDC90A-8B17-49DD-BE95-2DD7BB6C6803}" type="presParOf" srcId="{B92114B8-5A5B-44A8-9C8E-6671E6248F94}" destId="{A865C97D-FC44-479A-B7B4-BFEDE7AB6ABA}" srcOrd="2" destOrd="0" presId="urn:microsoft.com/office/officeart/2018/2/layout/IconVerticalSolidList"/>
    <dgm:cxn modelId="{979C6BE2-DFD1-4807-A23F-9780B786FF10}" type="presParOf" srcId="{B92114B8-5A5B-44A8-9C8E-6671E6248F94}" destId="{6E453389-E4FE-419C-8E06-11F6895B9355}" srcOrd="3" destOrd="0" presId="urn:microsoft.com/office/officeart/2018/2/layout/IconVerticalSolidList"/>
    <dgm:cxn modelId="{3537B7E1-D9E9-4704-9B25-AEF5E44BF000}" type="presParOf" srcId="{D8A6DE03-F491-4336-9353-27209CEBC3EC}" destId="{985EA3FD-5C8A-4B90-BC82-5464DDCAFD97}" srcOrd="5" destOrd="0" presId="urn:microsoft.com/office/officeart/2018/2/layout/IconVerticalSolidList"/>
    <dgm:cxn modelId="{A7071C18-05E8-493D-95DC-3F17F14D6FBF}" type="presParOf" srcId="{D8A6DE03-F491-4336-9353-27209CEBC3EC}" destId="{24EC0C32-A081-4489-9CAA-ED8399F0DD97}" srcOrd="6" destOrd="0" presId="urn:microsoft.com/office/officeart/2018/2/layout/IconVerticalSolidList"/>
    <dgm:cxn modelId="{C153C88A-0E8E-4303-A151-CD603D2B2B96}" type="presParOf" srcId="{24EC0C32-A081-4489-9CAA-ED8399F0DD97}" destId="{EDF9F977-9BD5-40FD-908A-3F6DF9E035E8}" srcOrd="0" destOrd="0" presId="urn:microsoft.com/office/officeart/2018/2/layout/IconVerticalSolidList"/>
    <dgm:cxn modelId="{20C444AB-228F-43E4-A593-88883D53EAFF}" type="presParOf" srcId="{24EC0C32-A081-4489-9CAA-ED8399F0DD97}" destId="{8904003D-1E90-46EF-BA92-78074B39A432}" srcOrd="1" destOrd="0" presId="urn:microsoft.com/office/officeart/2018/2/layout/IconVerticalSolidList"/>
    <dgm:cxn modelId="{266E1D63-403B-4783-BCD8-35F9A41930C8}" type="presParOf" srcId="{24EC0C32-A081-4489-9CAA-ED8399F0DD97}" destId="{45D01F53-7F8D-4EB4-B7B8-CC0FEE294280}" srcOrd="2" destOrd="0" presId="urn:microsoft.com/office/officeart/2018/2/layout/IconVerticalSolidList"/>
    <dgm:cxn modelId="{8F1237F7-311B-4D96-8DF7-4B9316879223}" type="presParOf" srcId="{24EC0C32-A081-4489-9CAA-ED8399F0DD97}" destId="{D8224F16-FEC7-4CD5-BE49-D01D49B55D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754434-420E-4A40-B3ED-70595E8A00A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2268E67-F35F-4EA9-BA63-0D4E8628549C}">
      <dgm:prSet/>
      <dgm:spPr/>
      <dgm:t>
        <a:bodyPr/>
        <a:lstStyle/>
        <a:p>
          <a:r>
            <a:rPr lang="en-US" b="1" dirty="0"/>
            <a:t>Graph Construction</a:t>
          </a:r>
        </a:p>
        <a:p>
          <a:endParaRPr lang="en-US" b="0" dirty="0"/>
        </a:p>
      </dgm:t>
    </dgm:pt>
    <dgm:pt modelId="{36CD3952-EC84-4F2A-989C-F1E1A80E86F7}" type="parTrans" cxnId="{4C66F9A4-F3E8-4D64-9DE0-7596D73EA7DA}">
      <dgm:prSet/>
      <dgm:spPr/>
      <dgm:t>
        <a:bodyPr/>
        <a:lstStyle/>
        <a:p>
          <a:endParaRPr lang="en-US"/>
        </a:p>
      </dgm:t>
    </dgm:pt>
    <dgm:pt modelId="{1554E7F2-3858-4139-B193-2150213560F9}" type="sibTrans" cxnId="{4C66F9A4-F3E8-4D64-9DE0-7596D73EA7DA}">
      <dgm:prSet/>
      <dgm:spPr/>
      <dgm:t>
        <a:bodyPr/>
        <a:lstStyle/>
        <a:p>
          <a:endParaRPr lang="en-US"/>
        </a:p>
      </dgm:t>
    </dgm:pt>
    <dgm:pt modelId="{1D6EEC36-002A-4805-9391-809ABE7780B6}">
      <dgm:prSet/>
      <dgm:spPr/>
      <dgm:t>
        <a:bodyPr/>
        <a:lstStyle/>
        <a:p>
          <a:r>
            <a:rPr lang="en-US" b="1" dirty="0"/>
            <a:t>GAE</a:t>
          </a:r>
        </a:p>
      </dgm:t>
    </dgm:pt>
    <dgm:pt modelId="{D1F6EE58-C134-46F4-B6A2-34A60583AA78}" type="parTrans" cxnId="{DFC6CA81-CC1C-4EE9-AF51-E8DE047C699F}">
      <dgm:prSet/>
      <dgm:spPr/>
      <dgm:t>
        <a:bodyPr/>
        <a:lstStyle/>
        <a:p>
          <a:endParaRPr lang="en-US"/>
        </a:p>
      </dgm:t>
    </dgm:pt>
    <dgm:pt modelId="{8645C64F-58A5-4F39-8E25-62C02B634036}" type="sibTrans" cxnId="{DFC6CA81-CC1C-4EE9-AF51-E8DE047C699F}">
      <dgm:prSet/>
      <dgm:spPr/>
      <dgm:t>
        <a:bodyPr/>
        <a:lstStyle/>
        <a:p>
          <a:endParaRPr lang="en-US"/>
        </a:p>
      </dgm:t>
    </dgm:pt>
    <dgm:pt modelId="{748D004C-78F8-4DC1-BE36-F1B658295ACA}">
      <dgm:prSet/>
      <dgm:spPr/>
      <dgm:t>
        <a:bodyPr/>
        <a:lstStyle/>
        <a:p>
          <a:r>
            <a:rPr lang="en-US" b="1" dirty="0"/>
            <a:t>DDPM</a:t>
          </a:r>
          <a:endParaRPr lang="en-US" b="0" dirty="0"/>
        </a:p>
      </dgm:t>
    </dgm:pt>
    <dgm:pt modelId="{FE605978-8A3E-4249-96AB-E87B536B122D}" type="parTrans" cxnId="{946F094F-740A-4EB3-B06B-1C4D8995C2BD}">
      <dgm:prSet/>
      <dgm:spPr/>
      <dgm:t>
        <a:bodyPr/>
        <a:lstStyle/>
        <a:p>
          <a:endParaRPr lang="en-US"/>
        </a:p>
      </dgm:t>
    </dgm:pt>
    <dgm:pt modelId="{DFFBA768-C139-4684-ACF5-5483D2FD8824}" type="sibTrans" cxnId="{946F094F-740A-4EB3-B06B-1C4D8995C2BD}">
      <dgm:prSet/>
      <dgm:spPr/>
      <dgm:t>
        <a:bodyPr/>
        <a:lstStyle/>
        <a:p>
          <a:endParaRPr lang="en-US"/>
        </a:p>
      </dgm:t>
    </dgm:pt>
    <dgm:pt modelId="{0D2E366A-E39F-4CC9-B75E-537CB44D6242}" type="pres">
      <dgm:prSet presAssocID="{D7754434-420E-4A40-B3ED-70595E8A00AF}" presName="vert0" presStyleCnt="0">
        <dgm:presLayoutVars>
          <dgm:dir/>
          <dgm:animOne val="branch"/>
          <dgm:animLvl val="lvl"/>
        </dgm:presLayoutVars>
      </dgm:prSet>
      <dgm:spPr/>
    </dgm:pt>
    <dgm:pt modelId="{8D3EF918-AA01-4746-80A5-034CD6232FA6}" type="pres">
      <dgm:prSet presAssocID="{42268E67-F35F-4EA9-BA63-0D4E8628549C}" presName="thickLine" presStyleLbl="alignNode1" presStyleIdx="0" presStyleCnt="3"/>
      <dgm:spPr/>
    </dgm:pt>
    <dgm:pt modelId="{EF19DF37-74FB-441D-91FF-299D790DED52}" type="pres">
      <dgm:prSet presAssocID="{42268E67-F35F-4EA9-BA63-0D4E8628549C}" presName="horz1" presStyleCnt="0"/>
      <dgm:spPr/>
    </dgm:pt>
    <dgm:pt modelId="{3284568B-ECCA-455E-A264-EFD39B4A97E0}" type="pres">
      <dgm:prSet presAssocID="{42268E67-F35F-4EA9-BA63-0D4E8628549C}" presName="tx1" presStyleLbl="revTx" presStyleIdx="0" presStyleCnt="3"/>
      <dgm:spPr/>
    </dgm:pt>
    <dgm:pt modelId="{BEDFB32A-DA74-4A5C-ADEA-89637F80EB86}" type="pres">
      <dgm:prSet presAssocID="{42268E67-F35F-4EA9-BA63-0D4E8628549C}" presName="vert1" presStyleCnt="0"/>
      <dgm:spPr/>
    </dgm:pt>
    <dgm:pt modelId="{C6E80A00-013D-4B90-818A-C78B215A585E}" type="pres">
      <dgm:prSet presAssocID="{1D6EEC36-002A-4805-9391-809ABE7780B6}" presName="thickLine" presStyleLbl="alignNode1" presStyleIdx="1" presStyleCnt="3"/>
      <dgm:spPr/>
    </dgm:pt>
    <dgm:pt modelId="{61AEF8C9-9A73-4F61-8857-C1B485133F5F}" type="pres">
      <dgm:prSet presAssocID="{1D6EEC36-002A-4805-9391-809ABE7780B6}" presName="horz1" presStyleCnt="0"/>
      <dgm:spPr/>
    </dgm:pt>
    <dgm:pt modelId="{AA9242A4-1A12-4524-A27B-87820D6282EB}" type="pres">
      <dgm:prSet presAssocID="{1D6EEC36-002A-4805-9391-809ABE7780B6}" presName="tx1" presStyleLbl="revTx" presStyleIdx="1" presStyleCnt="3"/>
      <dgm:spPr/>
    </dgm:pt>
    <dgm:pt modelId="{3FA15370-C09C-481B-8E70-35A0A1510F6D}" type="pres">
      <dgm:prSet presAssocID="{1D6EEC36-002A-4805-9391-809ABE7780B6}" presName="vert1" presStyleCnt="0"/>
      <dgm:spPr/>
    </dgm:pt>
    <dgm:pt modelId="{E8194706-E4EA-45DC-B999-E29DF76178EB}" type="pres">
      <dgm:prSet presAssocID="{748D004C-78F8-4DC1-BE36-F1B658295ACA}" presName="thickLine" presStyleLbl="alignNode1" presStyleIdx="2" presStyleCnt="3"/>
      <dgm:spPr/>
    </dgm:pt>
    <dgm:pt modelId="{5AFB2006-9883-4CE4-886A-585AFFC10629}" type="pres">
      <dgm:prSet presAssocID="{748D004C-78F8-4DC1-BE36-F1B658295ACA}" presName="horz1" presStyleCnt="0"/>
      <dgm:spPr/>
    </dgm:pt>
    <dgm:pt modelId="{79ED09BD-81AB-47A1-8E75-8F56CFC5D37E}" type="pres">
      <dgm:prSet presAssocID="{748D004C-78F8-4DC1-BE36-F1B658295ACA}" presName="tx1" presStyleLbl="revTx" presStyleIdx="2" presStyleCnt="3"/>
      <dgm:spPr/>
    </dgm:pt>
    <dgm:pt modelId="{A9697B69-44E7-43D3-983A-E9686AD502AA}" type="pres">
      <dgm:prSet presAssocID="{748D004C-78F8-4DC1-BE36-F1B658295ACA}" presName="vert1" presStyleCnt="0"/>
      <dgm:spPr/>
    </dgm:pt>
  </dgm:ptLst>
  <dgm:cxnLst>
    <dgm:cxn modelId="{DAA39115-6AE0-4DA3-9242-3DBC63A53DB1}" type="presOf" srcId="{1D6EEC36-002A-4805-9391-809ABE7780B6}" destId="{AA9242A4-1A12-4524-A27B-87820D6282EB}" srcOrd="0" destOrd="0" presId="urn:microsoft.com/office/officeart/2008/layout/LinedList"/>
    <dgm:cxn modelId="{946F094F-740A-4EB3-B06B-1C4D8995C2BD}" srcId="{D7754434-420E-4A40-B3ED-70595E8A00AF}" destId="{748D004C-78F8-4DC1-BE36-F1B658295ACA}" srcOrd="2" destOrd="0" parTransId="{FE605978-8A3E-4249-96AB-E87B536B122D}" sibTransId="{DFFBA768-C139-4684-ACF5-5483D2FD8824}"/>
    <dgm:cxn modelId="{07C00B78-5622-4D1E-B008-32F1432F54AE}" type="presOf" srcId="{42268E67-F35F-4EA9-BA63-0D4E8628549C}" destId="{3284568B-ECCA-455E-A264-EFD39B4A97E0}" srcOrd="0" destOrd="0" presId="urn:microsoft.com/office/officeart/2008/layout/LinedList"/>
    <dgm:cxn modelId="{CB926B78-4D5F-4375-99A5-574C8E5CCABE}" type="presOf" srcId="{748D004C-78F8-4DC1-BE36-F1B658295ACA}" destId="{79ED09BD-81AB-47A1-8E75-8F56CFC5D37E}" srcOrd="0" destOrd="0" presId="urn:microsoft.com/office/officeart/2008/layout/LinedList"/>
    <dgm:cxn modelId="{DFC6CA81-CC1C-4EE9-AF51-E8DE047C699F}" srcId="{D7754434-420E-4A40-B3ED-70595E8A00AF}" destId="{1D6EEC36-002A-4805-9391-809ABE7780B6}" srcOrd="1" destOrd="0" parTransId="{D1F6EE58-C134-46F4-B6A2-34A60583AA78}" sibTransId="{8645C64F-58A5-4F39-8E25-62C02B634036}"/>
    <dgm:cxn modelId="{4C66F9A4-F3E8-4D64-9DE0-7596D73EA7DA}" srcId="{D7754434-420E-4A40-B3ED-70595E8A00AF}" destId="{42268E67-F35F-4EA9-BA63-0D4E8628549C}" srcOrd="0" destOrd="0" parTransId="{36CD3952-EC84-4F2A-989C-F1E1A80E86F7}" sibTransId="{1554E7F2-3858-4139-B193-2150213560F9}"/>
    <dgm:cxn modelId="{802546C8-2637-414C-BA65-72A098A8DF0A}" type="presOf" srcId="{D7754434-420E-4A40-B3ED-70595E8A00AF}" destId="{0D2E366A-E39F-4CC9-B75E-537CB44D6242}" srcOrd="0" destOrd="0" presId="urn:microsoft.com/office/officeart/2008/layout/LinedList"/>
    <dgm:cxn modelId="{0402B5A1-0B75-4DC0-9951-3B6FC66DBFFA}" type="presParOf" srcId="{0D2E366A-E39F-4CC9-B75E-537CB44D6242}" destId="{8D3EF918-AA01-4746-80A5-034CD6232FA6}" srcOrd="0" destOrd="0" presId="urn:microsoft.com/office/officeart/2008/layout/LinedList"/>
    <dgm:cxn modelId="{C998ED19-ADEA-4D0F-9559-27DB660FFB8D}" type="presParOf" srcId="{0D2E366A-E39F-4CC9-B75E-537CB44D6242}" destId="{EF19DF37-74FB-441D-91FF-299D790DED52}" srcOrd="1" destOrd="0" presId="urn:microsoft.com/office/officeart/2008/layout/LinedList"/>
    <dgm:cxn modelId="{0BDD2A2C-C3DC-48C2-A402-E76DA4747A2D}" type="presParOf" srcId="{EF19DF37-74FB-441D-91FF-299D790DED52}" destId="{3284568B-ECCA-455E-A264-EFD39B4A97E0}" srcOrd="0" destOrd="0" presId="urn:microsoft.com/office/officeart/2008/layout/LinedList"/>
    <dgm:cxn modelId="{99E5687F-85AB-432F-A8A1-90BE43F8CE49}" type="presParOf" srcId="{EF19DF37-74FB-441D-91FF-299D790DED52}" destId="{BEDFB32A-DA74-4A5C-ADEA-89637F80EB86}" srcOrd="1" destOrd="0" presId="urn:microsoft.com/office/officeart/2008/layout/LinedList"/>
    <dgm:cxn modelId="{210AF23E-E684-4E1B-A405-A84F704EEEB3}" type="presParOf" srcId="{0D2E366A-E39F-4CC9-B75E-537CB44D6242}" destId="{C6E80A00-013D-4B90-818A-C78B215A585E}" srcOrd="2" destOrd="0" presId="urn:microsoft.com/office/officeart/2008/layout/LinedList"/>
    <dgm:cxn modelId="{656DC94F-A4BF-45D8-807D-75FBEE609B8B}" type="presParOf" srcId="{0D2E366A-E39F-4CC9-B75E-537CB44D6242}" destId="{61AEF8C9-9A73-4F61-8857-C1B485133F5F}" srcOrd="3" destOrd="0" presId="urn:microsoft.com/office/officeart/2008/layout/LinedList"/>
    <dgm:cxn modelId="{CF08B087-6837-42A8-B8A3-CA5584DC1A7A}" type="presParOf" srcId="{61AEF8C9-9A73-4F61-8857-C1B485133F5F}" destId="{AA9242A4-1A12-4524-A27B-87820D6282EB}" srcOrd="0" destOrd="0" presId="urn:microsoft.com/office/officeart/2008/layout/LinedList"/>
    <dgm:cxn modelId="{E4C91115-34B7-4FEB-A085-CDCFB420B1C0}" type="presParOf" srcId="{61AEF8C9-9A73-4F61-8857-C1B485133F5F}" destId="{3FA15370-C09C-481B-8E70-35A0A1510F6D}" srcOrd="1" destOrd="0" presId="urn:microsoft.com/office/officeart/2008/layout/LinedList"/>
    <dgm:cxn modelId="{35733376-38C9-43F0-B089-01F4922539CF}" type="presParOf" srcId="{0D2E366A-E39F-4CC9-B75E-537CB44D6242}" destId="{E8194706-E4EA-45DC-B999-E29DF76178EB}" srcOrd="4" destOrd="0" presId="urn:microsoft.com/office/officeart/2008/layout/LinedList"/>
    <dgm:cxn modelId="{EA846270-D27B-4346-980A-833D07ED0B97}" type="presParOf" srcId="{0D2E366A-E39F-4CC9-B75E-537CB44D6242}" destId="{5AFB2006-9883-4CE4-886A-585AFFC10629}" srcOrd="5" destOrd="0" presId="urn:microsoft.com/office/officeart/2008/layout/LinedList"/>
    <dgm:cxn modelId="{0588634F-D683-478F-98A4-13599FF6A1A1}" type="presParOf" srcId="{5AFB2006-9883-4CE4-886A-585AFFC10629}" destId="{79ED09BD-81AB-47A1-8E75-8F56CFC5D37E}" srcOrd="0" destOrd="0" presId="urn:microsoft.com/office/officeart/2008/layout/LinedList"/>
    <dgm:cxn modelId="{1DD0316E-4614-4E11-86D5-F7E0D9A1F9DE}" type="presParOf" srcId="{5AFB2006-9883-4CE4-886A-585AFFC10629}" destId="{A9697B69-44E7-43D3-983A-E9686AD502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274361-CDAF-4CE2-B2B4-4873EFD73C24}"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D060A35-F6A5-46C0-A7FC-74AACAC63E10}">
      <dgm:prSet/>
      <dgm:spPr/>
      <dgm:t>
        <a:bodyPr/>
        <a:lstStyle/>
        <a:p>
          <a:r>
            <a:rPr lang="en-US" b="1" i="0"/>
            <a:t>Loss Functions</a:t>
          </a:r>
          <a:r>
            <a:rPr lang="en-US" b="0" i="0"/>
            <a:t>: </a:t>
          </a:r>
          <a:endParaRPr lang="en-US"/>
        </a:p>
      </dgm:t>
    </dgm:pt>
    <dgm:pt modelId="{88723ABF-099C-4B6E-9F21-BC6EE504A2B3}" type="parTrans" cxnId="{E51578C2-5E24-4A9E-B3DD-5FD1D8750A90}">
      <dgm:prSet/>
      <dgm:spPr/>
      <dgm:t>
        <a:bodyPr/>
        <a:lstStyle/>
        <a:p>
          <a:endParaRPr lang="en-US"/>
        </a:p>
      </dgm:t>
    </dgm:pt>
    <dgm:pt modelId="{2FCB926D-3892-41BC-96CA-5F30D376DFFD}" type="sibTrans" cxnId="{E51578C2-5E24-4A9E-B3DD-5FD1D8750A90}">
      <dgm:prSet/>
      <dgm:spPr/>
      <dgm:t>
        <a:bodyPr/>
        <a:lstStyle/>
        <a:p>
          <a:endParaRPr lang="en-US"/>
        </a:p>
      </dgm:t>
    </dgm:pt>
    <dgm:pt modelId="{B97D0987-0F16-4163-AC5E-8D1EB6297C7E}">
      <dgm:prSet/>
      <dgm:spPr/>
      <dgm:t>
        <a:bodyPr/>
        <a:lstStyle/>
        <a:p>
          <a:r>
            <a:rPr lang="en-US" b="1" i="0"/>
            <a:t>Epochs</a:t>
          </a:r>
          <a:r>
            <a:rPr lang="en-US" b="0" i="0"/>
            <a:t>: 100</a:t>
          </a:r>
          <a:endParaRPr lang="en-US" dirty="0"/>
        </a:p>
      </dgm:t>
    </dgm:pt>
    <dgm:pt modelId="{C0D481A9-C811-4AB3-A293-275F33709534}" type="parTrans" cxnId="{DAC3AA15-2493-4949-A54B-D6C623B4A684}">
      <dgm:prSet/>
      <dgm:spPr/>
      <dgm:t>
        <a:bodyPr/>
        <a:lstStyle/>
        <a:p>
          <a:endParaRPr lang="en-US"/>
        </a:p>
      </dgm:t>
    </dgm:pt>
    <dgm:pt modelId="{F9ECF8BB-7FAE-4D03-B756-F39E645856B6}" type="sibTrans" cxnId="{DAC3AA15-2493-4949-A54B-D6C623B4A684}">
      <dgm:prSet/>
      <dgm:spPr/>
      <dgm:t>
        <a:bodyPr/>
        <a:lstStyle/>
        <a:p>
          <a:endParaRPr lang="en-US"/>
        </a:p>
      </dgm:t>
    </dgm:pt>
    <dgm:pt modelId="{36E504E8-97C5-4807-BE16-802E4444F70C}">
      <dgm:prSet/>
      <dgm:spPr/>
      <dgm:t>
        <a:bodyPr/>
        <a:lstStyle/>
        <a:p>
          <a:r>
            <a:rPr lang="en-US" b="1" i="0"/>
            <a:t>Batch Size</a:t>
          </a:r>
          <a:r>
            <a:rPr lang="en-US" b="0" i="0"/>
            <a:t>: 64</a:t>
          </a:r>
          <a:endParaRPr lang="en-US" dirty="0"/>
        </a:p>
      </dgm:t>
    </dgm:pt>
    <dgm:pt modelId="{4A82CD45-A7B0-4DD7-AC52-37AAEF21C5BA}" type="parTrans" cxnId="{1AB72A2D-0869-4485-8DD7-61386F39409B}">
      <dgm:prSet/>
      <dgm:spPr/>
      <dgm:t>
        <a:bodyPr/>
        <a:lstStyle/>
        <a:p>
          <a:endParaRPr lang="en-US"/>
        </a:p>
      </dgm:t>
    </dgm:pt>
    <dgm:pt modelId="{8C7E1D91-1ADC-4A72-8ECB-349ED8461076}" type="sibTrans" cxnId="{1AB72A2D-0869-4485-8DD7-61386F39409B}">
      <dgm:prSet/>
      <dgm:spPr/>
      <dgm:t>
        <a:bodyPr/>
        <a:lstStyle/>
        <a:p>
          <a:endParaRPr lang="en-US"/>
        </a:p>
      </dgm:t>
    </dgm:pt>
    <dgm:pt modelId="{B0335953-7C8D-4997-B1D7-FEFB27291974}">
      <dgm:prSet/>
      <dgm:spPr/>
      <dgm:t>
        <a:bodyPr/>
        <a:lstStyle/>
        <a:p>
          <a:r>
            <a:rPr lang="en-US" b="1" i="0" dirty="0"/>
            <a:t>Optimizer</a:t>
          </a:r>
          <a:r>
            <a:rPr lang="en-US" b="0" i="0" dirty="0"/>
            <a:t>: GAE</a:t>
          </a:r>
          <a:endParaRPr lang="en-US" dirty="0"/>
        </a:p>
      </dgm:t>
    </dgm:pt>
    <dgm:pt modelId="{9F60D6E1-AC45-41DC-87DB-CA6D99E6FA78}" type="parTrans" cxnId="{32767806-7AE1-40A9-9C04-2CB0F4C0F382}">
      <dgm:prSet/>
      <dgm:spPr/>
      <dgm:t>
        <a:bodyPr/>
        <a:lstStyle/>
        <a:p>
          <a:endParaRPr lang="en-US"/>
        </a:p>
      </dgm:t>
    </dgm:pt>
    <dgm:pt modelId="{0F3CAF2E-9C86-4F21-A0D1-9E3544697F67}" type="sibTrans" cxnId="{32767806-7AE1-40A9-9C04-2CB0F4C0F382}">
      <dgm:prSet/>
      <dgm:spPr/>
      <dgm:t>
        <a:bodyPr/>
        <a:lstStyle/>
        <a:p>
          <a:endParaRPr lang="en-US"/>
        </a:p>
      </dgm:t>
    </dgm:pt>
    <dgm:pt modelId="{9D14CC30-1964-4A6D-8863-EEB65C127A76}">
      <dgm:prSet/>
      <dgm:spPr/>
      <dgm:t>
        <a:bodyPr/>
        <a:lstStyle/>
        <a:p>
          <a:r>
            <a:rPr lang="en-US" b="0" i="0" dirty="0"/>
            <a:t>Binary Cross-Entropy.</a:t>
          </a:r>
          <a:endParaRPr lang="en-US" dirty="0"/>
        </a:p>
      </dgm:t>
    </dgm:pt>
    <dgm:pt modelId="{294C53B9-41F5-44AB-8ADE-2E8017AB7422}" type="sibTrans" cxnId="{28FE072A-0D8A-433C-A5C3-80DB235C68BB}">
      <dgm:prSet/>
      <dgm:spPr/>
      <dgm:t>
        <a:bodyPr/>
        <a:lstStyle/>
        <a:p>
          <a:endParaRPr lang="en-US"/>
        </a:p>
      </dgm:t>
    </dgm:pt>
    <dgm:pt modelId="{33EE42C7-13A7-4350-998F-6F3E4C1E08CD}" type="parTrans" cxnId="{28FE072A-0D8A-433C-A5C3-80DB235C68BB}">
      <dgm:prSet/>
      <dgm:spPr/>
      <dgm:t>
        <a:bodyPr/>
        <a:lstStyle/>
        <a:p>
          <a:endParaRPr lang="en-US"/>
        </a:p>
      </dgm:t>
    </dgm:pt>
    <dgm:pt modelId="{C85A7FE3-11B9-4453-B81D-DD802C93C1F8}">
      <dgm:prSet/>
      <dgm:spPr/>
      <dgm:t>
        <a:bodyPr/>
        <a:lstStyle/>
        <a:p>
          <a:r>
            <a:rPr lang="en-US" b="0" i="0" dirty="0"/>
            <a:t>Weighted Binary Cross-Entropy.</a:t>
          </a:r>
          <a:endParaRPr lang="en-US" dirty="0"/>
        </a:p>
      </dgm:t>
    </dgm:pt>
    <dgm:pt modelId="{9682CA62-27F2-4A38-8EF4-A0C7D24129B3}" type="sibTrans" cxnId="{A5791433-85DB-4229-A8AD-D3668B52ACF4}">
      <dgm:prSet/>
      <dgm:spPr/>
      <dgm:t>
        <a:bodyPr/>
        <a:lstStyle/>
        <a:p>
          <a:endParaRPr lang="en-US"/>
        </a:p>
      </dgm:t>
    </dgm:pt>
    <dgm:pt modelId="{C6F152B4-E3C6-4CFB-98E6-C57E057867DF}" type="parTrans" cxnId="{A5791433-85DB-4229-A8AD-D3668B52ACF4}">
      <dgm:prSet/>
      <dgm:spPr/>
      <dgm:t>
        <a:bodyPr/>
        <a:lstStyle/>
        <a:p>
          <a:endParaRPr lang="en-US"/>
        </a:p>
      </dgm:t>
    </dgm:pt>
    <dgm:pt modelId="{7727706B-D088-44C2-A43A-B30736F4845B}" type="pres">
      <dgm:prSet presAssocID="{5E274361-CDAF-4CE2-B2B4-4873EFD73C24}" presName="linear" presStyleCnt="0">
        <dgm:presLayoutVars>
          <dgm:dir/>
          <dgm:animLvl val="lvl"/>
          <dgm:resizeHandles val="exact"/>
        </dgm:presLayoutVars>
      </dgm:prSet>
      <dgm:spPr/>
    </dgm:pt>
    <dgm:pt modelId="{1F650DF8-A7C6-4892-BA07-F5850FE76BC5}" type="pres">
      <dgm:prSet presAssocID="{6D060A35-F6A5-46C0-A7FC-74AACAC63E10}" presName="parentLin" presStyleCnt="0"/>
      <dgm:spPr/>
    </dgm:pt>
    <dgm:pt modelId="{9CBF124C-6E85-4642-B6B2-D54E4EB1D91A}" type="pres">
      <dgm:prSet presAssocID="{6D060A35-F6A5-46C0-A7FC-74AACAC63E10}" presName="parentLeftMargin" presStyleLbl="node1" presStyleIdx="0" presStyleCnt="4"/>
      <dgm:spPr/>
    </dgm:pt>
    <dgm:pt modelId="{4A63F103-572C-4725-BF3E-FDB3FE4AFD64}" type="pres">
      <dgm:prSet presAssocID="{6D060A35-F6A5-46C0-A7FC-74AACAC63E10}" presName="parentText" presStyleLbl="node1" presStyleIdx="0" presStyleCnt="4">
        <dgm:presLayoutVars>
          <dgm:chMax val="0"/>
          <dgm:bulletEnabled val="1"/>
        </dgm:presLayoutVars>
      </dgm:prSet>
      <dgm:spPr/>
    </dgm:pt>
    <dgm:pt modelId="{DB182A7E-EB56-488C-A240-FA770EE98D6E}" type="pres">
      <dgm:prSet presAssocID="{6D060A35-F6A5-46C0-A7FC-74AACAC63E10}" presName="negativeSpace" presStyleCnt="0"/>
      <dgm:spPr/>
    </dgm:pt>
    <dgm:pt modelId="{C852AB35-CCA4-48C9-9745-44D06733D858}" type="pres">
      <dgm:prSet presAssocID="{6D060A35-F6A5-46C0-A7FC-74AACAC63E10}" presName="childText" presStyleLbl="conFgAcc1" presStyleIdx="0" presStyleCnt="4">
        <dgm:presLayoutVars>
          <dgm:bulletEnabled val="1"/>
        </dgm:presLayoutVars>
      </dgm:prSet>
      <dgm:spPr/>
    </dgm:pt>
    <dgm:pt modelId="{6784FF92-2107-403C-96A4-7A4A06CCD706}" type="pres">
      <dgm:prSet presAssocID="{2FCB926D-3892-41BC-96CA-5F30D376DFFD}" presName="spaceBetweenRectangles" presStyleCnt="0"/>
      <dgm:spPr/>
    </dgm:pt>
    <dgm:pt modelId="{1FA3AB37-24BF-4AC3-8A4C-2DF194717CF5}" type="pres">
      <dgm:prSet presAssocID="{B97D0987-0F16-4163-AC5E-8D1EB6297C7E}" presName="parentLin" presStyleCnt="0"/>
      <dgm:spPr/>
    </dgm:pt>
    <dgm:pt modelId="{717E6F32-1C29-453F-ACA4-DFE2DCED1CA6}" type="pres">
      <dgm:prSet presAssocID="{B97D0987-0F16-4163-AC5E-8D1EB6297C7E}" presName="parentLeftMargin" presStyleLbl="node1" presStyleIdx="0" presStyleCnt="4"/>
      <dgm:spPr/>
    </dgm:pt>
    <dgm:pt modelId="{6B697E0C-C016-474D-A303-3226F8066972}" type="pres">
      <dgm:prSet presAssocID="{B97D0987-0F16-4163-AC5E-8D1EB6297C7E}" presName="parentText" presStyleLbl="node1" presStyleIdx="1" presStyleCnt="4" custLinFactNeighborX="9977" custLinFactNeighborY="-23584">
        <dgm:presLayoutVars>
          <dgm:chMax val="0"/>
          <dgm:bulletEnabled val="1"/>
        </dgm:presLayoutVars>
      </dgm:prSet>
      <dgm:spPr/>
    </dgm:pt>
    <dgm:pt modelId="{6FBF631B-D160-4CB6-BF56-51D700F44FF2}" type="pres">
      <dgm:prSet presAssocID="{B97D0987-0F16-4163-AC5E-8D1EB6297C7E}" presName="negativeSpace" presStyleCnt="0"/>
      <dgm:spPr/>
    </dgm:pt>
    <dgm:pt modelId="{73CFED6F-F7FE-4907-97DB-E59783B4E429}" type="pres">
      <dgm:prSet presAssocID="{B97D0987-0F16-4163-AC5E-8D1EB6297C7E}" presName="childText" presStyleLbl="conFgAcc1" presStyleIdx="1" presStyleCnt="4" custLinFactY="-21432" custLinFactNeighborY="-100000">
        <dgm:presLayoutVars>
          <dgm:bulletEnabled val="1"/>
        </dgm:presLayoutVars>
      </dgm:prSet>
      <dgm:spPr/>
    </dgm:pt>
    <dgm:pt modelId="{42CBCBA0-CD73-4889-B2BF-E9D418526F3D}" type="pres">
      <dgm:prSet presAssocID="{F9ECF8BB-7FAE-4D03-B756-F39E645856B6}" presName="spaceBetweenRectangles" presStyleCnt="0"/>
      <dgm:spPr/>
    </dgm:pt>
    <dgm:pt modelId="{1E6B29F7-A2E0-475E-BEE5-7B47FE59753A}" type="pres">
      <dgm:prSet presAssocID="{36E504E8-97C5-4807-BE16-802E4444F70C}" presName="parentLin" presStyleCnt="0"/>
      <dgm:spPr/>
    </dgm:pt>
    <dgm:pt modelId="{18400199-E7FC-457A-8F62-E01CD33ADC53}" type="pres">
      <dgm:prSet presAssocID="{36E504E8-97C5-4807-BE16-802E4444F70C}" presName="parentLeftMargin" presStyleLbl="node1" presStyleIdx="1" presStyleCnt="4"/>
      <dgm:spPr/>
    </dgm:pt>
    <dgm:pt modelId="{FF44BB3A-5C10-47C2-BF60-882192407819}" type="pres">
      <dgm:prSet presAssocID="{36E504E8-97C5-4807-BE16-802E4444F70C}" presName="parentText" presStyleLbl="node1" presStyleIdx="2" presStyleCnt="4" custLinFactNeighborX="9977" custLinFactNeighborY="-48779">
        <dgm:presLayoutVars>
          <dgm:chMax val="0"/>
          <dgm:bulletEnabled val="1"/>
        </dgm:presLayoutVars>
      </dgm:prSet>
      <dgm:spPr/>
    </dgm:pt>
    <dgm:pt modelId="{F5EC7182-13AA-4271-886A-79FBC1271A12}" type="pres">
      <dgm:prSet presAssocID="{36E504E8-97C5-4807-BE16-802E4444F70C}" presName="negativeSpace" presStyleCnt="0"/>
      <dgm:spPr/>
    </dgm:pt>
    <dgm:pt modelId="{F7AC8A5F-0021-4261-8AB6-91684754321E}" type="pres">
      <dgm:prSet presAssocID="{36E504E8-97C5-4807-BE16-802E4444F70C}" presName="childText" presStyleLbl="conFgAcc1" presStyleIdx="2" presStyleCnt="4" custLinFactY="-37158" custLinFactNeighborY="-100000">
        <dgm:presLayoutVars>
          <dgm:bulletEnabled val="1"/>
        </dgm:presLayoutVars>
      </dgm:prSet>
      <dgm:spPr/>
    </dgm:pt>
    <dgm:pt modelId="{0796BD7E-AB52-42E4-B82D-C4F6F6DB2C6C}" type="pres">
      <dgm:prSet presAssocID="{8C7E1D91-1ADC-4A72-8ECB-349ED8461076}" presName="spaceBetweenRectangles" presStyleCnt="0"/>
      <dgm:spPr/>
    </dgm:pt>
    <dgm:pt modelId="{35081118-E679-499A-9215-6188BC33E268}" type="pres">
      <dgm:prSet presAssocID="{B0335953-7C8D-4997-B1D7-FEFB27291974}" presName="parentLin" presStyleCnt="0"/>
      <dgm:spPr/>
    </dgm:pt>
    <dgm:pt modelId="{496CDFDA-F262-4A53-978A-E4A6183B52B9}" type="pres">
      <dgm:prSet presAssocID="{B0335953-7C8D-4997-B1D7-FEFB27291974}" presName="parentLeftMargin" presStyleLbl="node1" presStyleIdx="2" presStyleCnt="4"/>
      <dgm:spPr/>
    </dgm:pt>
    <dgm:pt modelId="{927981CE-628F-4A1B-9340-651A1DA28799}" type="pres">
      <dgm:prSet presAssocID="{B0335953-7C8D-4997-B1D7-FEFB27291974}" presName="parentText" presStyleLbl="node1" presStyleIdx="3" presStyleCnt="4" custLinFactNeighborX="9977" custLinFactNeighborY="-86620">
        <dgm:presLayoutVars>
          <dgm:chMax val="0"/>
          <dgm:bulletEnabled val="1"/>
        </dgm:presLayoutVars>
      </dgm:prSet>
      <dgm:spPr/>
    </dgm:pt>
    <dgm:pt modelId="{A45589A7-8045-4D19-904B-95FD97F7DABF}" type="pres">
      <dgm:prSet presAssocID="{B0335953-7C8D-4997-B1D7-FEFB27291974}" presName="negativeSpace" presStyleCnt="0"/>
      <dgm:spPr/>
    </dgm:pt>
    <dgm:pt modelId="{5CAE3435-78E5-4544-8408-300035332E7B}" type="pres">
      <dgm:prSet presAssocID="{B0335953-7C8D-4997-B1D7-FEFB27291974}" presName="childText" presStyleLbl="conFgAcc1" presStyleIdx="3" presStyleCnt="4" custLinFactY="-33504" custLinFactNeighborY="-100000">
        <dgm:presLayoutVars>
          <dgm:bulletEnabled val="1"/>
        </dgm:presLayoutVars>
      </dgm:prSet>
      <dgm:spPr/>
    </dgm:pt>
  </dgm:ptLst>
  <dgm:cxnLst>
    <dgm:cxn modelId="{32767806-7AE1-40A9-9C04-2CB0F4C0F382}" srcId="{5E274361-CDAF-4CE2-B2B4-4873EFD73C24}" destId="{B0335953-7C8D-4997-B1D7-FEFB27291974}" srcOrd="3" destOrd="0" parTransId="{9F60D6E1-AC45-41DC-87DB-CA6D99E6FA78}" sibTransId="{0F3CAF2E-9C86-4F21-A0D1-9E3544697F67}"/>
    <dgm:cxn modelId="{14D56D0D-16B2-4DD8-8476-6647A141F183}" type="presOf" srcId="{6D060A35-F6A5-46C0-A7FC-74AACAC63E10}" destId="{4A63F103-572C-4725-BF3E-FDB3FE4AFD64}" srcOrd="1" destOrd="0" presId="urn:microsoft.com/office/officeart/2005/8/layout/list1"/>
    <dgm:cxn modelId="{DAC3AA15-2493-4949-A54B-D6C623B4A684}" srcId="{5E274361-CDAF-4CE2-B2B4-4873EFD73C24}" destId="{B97D0987-0F16-4163-AC5E-8D1EB6297C7E}" srcOrd="1" destOrd="0" parTransId="{C0D481A9-C811-4AB3-A293-275F33709534}" sibTransId="{F9ECF8BB-7FAE-4D03-B756-F39E645856B6}"/>
    <dgm:cxn modelId="{2FB6FA1D-9AB8-4AA1-83EE-5CDCFBEE1284}" type="presOf" srcId="{B97D0987-0F16-4163-AC5E-8D1EB6297C7E}" destId="{717E6F32-1C29-453F-ACA4-DFE2DCED1CA6}" srcOrd="0" destOrd="0" presId="urn:microsoft.com/office/officeart/2005/8/layout/list1"/>
    <dgm:cxn modelId="{28FE072A-0D8A-433C-A5C3-80DB235C68BB}" srcId="{6D060A35-F6A5-46C0-A7FC-74AACAC63E10}" destId="{9D14CC30-1964-4A6D-8863-EEB65C127A76}" srcOrd="0" destOrd="0" parTransId="{33EE42C7-13A7-4350-998F-6F3E4C1E08CD}" sibTransId="{294C53B9-41F5-44AB-8ADE-2E8017AB7422}"/>
    <dgm:cxn modelId="{1AB72A2D-0869-4485-8DD7-61386F39409B}" srcId="{5E274361-CDAF-4CE2-B2B4-4873EFD73C24}" destId="{36E504E8-97C5-4807-BE16-802E4444F70C}" srcOrd="2" destOrd="0" parTransId="{4A82CD45-A7B0-4DD7-AC52-37AAEF21C5BA}" sibTransId="{8C7E1D91-1ADC-4A72-8ECB-349ED8461076}"/>
    <dgm:cxn modelId="{A5791433-85DB-4229-A8AD-D3668B52ACF4}" srcId="{6D060A35-F6A5-46C0-A7FC-74AACAC63E10}" destId="{C85A7FE3-11B9-4453-B81D-DD802C93C1F8}" srcOrd="1" destOrd="0" parTransId="{C6F152B4-E3C6-4CFB-98E6-C57E057867DF}" sibTransId="{9682CA62-27F2-4A38-8EF4-A0C7D24129B3}"/>
    <dgm:cxn modelId="{367A3C3A-E513-459B-8325-099983AA0971}" type="presOf" srcId="{9D14CC30-1964-4A6D-8863-EEB65C127A76}" destId="{C852AB35-CCA4-48C9-9745-44D06733D858}" srcOrd="0" destOrd="0" presId="urn:microsoft.com/office/officeart/2005/8/layout/list1"/>
    <dgm:cxn modelId="{C6B94564-EFE6-4C73-BFE6-1C7C7E107A06}" type="presOf" srcId="{B0335953-7C8D-4997-B1D7-FEFB27291974}" destId="{927981CE-628F-4A1B-9340-651A1DA28799}" srcOrd="1" destOrd="0" presId="urn:microsoft.com/office/officeart/2005/8/layout/list1"/>
    <dgm:cxn modelId="{41A19545-7887-4EF5-AAE5-214E5718FD5C}" type="presOf" srcId="{B97D0987-0F16-4163-AC5E-8D1EB6297C7E}" destId="{6B697E0C-C016-474D-A303-3226F8066972}" srcOrd="1" destOrd="0" presId="urn:microsoft.com/office/officeart/2005/8/layout/list1"/>
    <dgm:cxn modelId="{9D697C77-7AE1-462F-92A5-70493D09FAB3}" type="presOf" srcId="{36E504E8-97C5-4807-BE16-802E4444F70C}" destId="{FF44BB3A-5C10-47C2-BF60-882192407819}" srcOrd="1" destOrd="0" presId="urn:microsoft.com/office/officeart/2005/8/layout/list1"/>
    <dgm:cxn modelId="{23CE4079-A160-4CC8-A7F2-61DF1D144922}" type="presOf" srcId="{36E504E8-97C5-4807-BE16-802E4444F70C}" destId="{18400199-E7FC-457A-8F62-E01CD33ADC53}" srcOrd="0" destOrd="0" presId="urn:microsoft.com/office/officeart/2005/8/layout/list1"/>
    <dgm:cxn modelId="{BAC1EF80-1E8F-4FAA-95B5-3CF154BB5B66}" type="presOf" srcId="{6D060A35-F6A5-46C0-A7FC-74AACAC63E10}" destId="{9CBF124C-6E85-4642-B6B2-D54E4EB1D91A}" srcOrd="0" destOrd="0" presId="urn:microsoft.com/office/officeart/2005/8/layout/list1"/>
    <dgm:cxn modelId="{F0CAB9A0-9B61-43B0-8E47-CE0DF1EFA1A7}" type="presOf" srcId="{B0335953-7C8D-4997-B1D7-FEFB27291974}" destId="{496CDFDA-F262-4A53-978A-E4A6183B52B9}" srcOrd="0" destOrd="0" presId="urn:microsoft.com/office/officeart/2005/8/layout/list1"/>
    <dgm:cxn modelId="{AED79EA9-013E-439B-9F25-CD25D9AFFCBE}" type="presOf" srcId="{5E274361-CDAF-4CE2-B2B4-4873EFD73C24}" destId="{7727706B-D088-44C2-A43A-B30736F4845B}" srcOrd="0" destOrd="0" presId="urn:microsoft.com/office/officeart/2005/8/layout/list1"/>
    <dgm:cxn modelId="{E51578C2-5E24-4A9E-B3DD-5FD1D8750A90}" srcId="{5E274361-CDAF-4CE2-B2B4-4873EFD73C24}" destId="{6D060A35-F6A5-46C0-A7FC-74AACAC63E10}" srcOrd="0" destOrd="0" parTransId="{88723ABF-099C-4B6E-9F21-BC6EE504A2B3}" sibTransId="{2FCB926D-3892-41BC-96CA-5F30D376DFFD}"/>
    <dgm:cxn modelId="{BC0D47FC-24B1-430A-AF4C-06A31F60174E}" type="presOf" srcId="{C85A7FE3-11B9-4453-B81D-DD802C93C1F8}" destId="{C852AB35-CCA4-48C9-9745-44D06733D858}" srcOrd="0" destOrd="1" presId="urn:microsoft.com/office/officeart/2005/8/layout/list1"/>
    <dgm:cxn modelId="{ECD61993-5E5F-45A5-B6E1-C294970F68F1}" type="presParOf" srcId="{7727706B-D088-44C2-A43A-B30736F4845B}" destId="{1F650DF8-A7C6-4892-BA07-F5850FE76BC5}" srcOrd="0" destOrd="0" presId="urn:microsoft.com/office/officeart/2005/8/layout/list1"/>
    <dgm:cxn modelId="{D6CDABD9-3897-412C-B7C7-1FEB66D94208}" type="presParOf" srcId="{1F650DF8-A7C6-4892-BA07-F5850FE76BC5}" destId="{9CBF124C-6E85-4642-B6B2-D54E4EB1D91A}" srcOrd="0" destOrd="0" presId="urn:microsoft.com/office/officeart/2005/8/layout/list1"/>
    <dgm:cxn modelId="{63D8F35D-1256-427E-ADBF-6CDA7B42AA58}" type="presParOf" srcId="{1F650DF8-A7C6-4892-BA07-F5850FE76BC5}" destId="{4A63F103-572C-4725-BF3E-FDB3FE4AFD64}" srcOrd="1" destOrd="0" presId="urn:microsoft.com/office/officeart/2005/8/layout/list1"/>
    <dgm:cxn modelId="{F2760F31-B47E-41D6-9415-5A147B3793CD}" type="presParOf" srcId="{7727706B-D088-44C2-A43A-B30736F4845B}" destId="{DB182A7E-EB56-488C-A240-FA770EE98D6E}" srcOrd="1" destOrd="0" presId="urn:microsoft.com/office/officeart/2005/8/layout/list1"/>
    <dgm:cxn modelId="{9C8146F8-0874-4DD3-A46B-892A161D7D42}" type="presParOf" srcId="{7727706B-D088-44C2-A43A-B30736F4845B}" destId="{C852AB35-CCA4-48C9-9745-44D06733D858}" srcOrd="2" destOrd="0" presId="urn:microsoft.com/office/officeart/2005/8/layout/list1"/>
    <dgm:cxn modelId="{CC2D04DE-4B29-4B31-BC04-5502931E3B5E}" type="presParOf" srcId="{7727706B-D088-44C2-A43A-B30736F4845B}" destId="{6784FF92-2107-403C-96A4-7A4A06CCD706}" srcOrd="3" destOrd="0" presId="urn:microsoft.com/office/officeart/2005/8/layout/list1"/>
    <dgm:cxn modelId="{AB6D88A2-0904-4058-A3E7-6774244D80D3}" type="presParOf" srcId="{7727706B-D088-44C2-A43A-B30736F4845B}" destId="{1FA3AB37-24BF-4AC3-8A4C-2DF194717CF5}" srcOrd="4" destOrd="0" presId="urn:microsoft.com/office/officeart/2005/8/layout/list1"/>
    <dgm:cxn modelId="{5AC2FFAE-D9CA-4FC4-8B25-B10CEAB9E641}" type="presParOf" srcId="{1FA3AB37-24BF-4AC3-8A4C-2DF194717CF5}" destId="{717E6F32-1C29-453F-ACA4-DFE2DCED1CA6}" srcOrd="0" destOrd="0" presId="urn:microsoft.com/office/officeart/2005/8/layout/list1"/>
    <dgm:cxn modelId="{D795ED60-7394-4382-90A3-5B50472AA0F3}" type="presParOf" srcId="{1FA3AB37-24BF-4AC3-8A4C-2DF194717CF5}" destId="{6B697E0C-C016-474D-A303-3226F8066972}" srcOrd="1" destOrd="0" presId="urn:microsoft.com/office/officeart/2005/8/layout/list1"/>
    <dgm:cxn modelId="{4C65327F-5BF8-4565-AF84-4D2228C24140}" type="presParOf" srcId="{7727706B-D088-44C2-A43A-B30736F4845B}" destId="{6FBF631B-D160-4CB6-BF56-51D700F44FF2}" srcOrd="5" destOrd="0" presId="urn:microsoft.com/office/officeart/2005/8/layout/list1"/>
    <dgm:cxn modelId="{6260CB68-7795-4C4B-B462-63B71243DFAB}" type="presParOf" srcId="{7727706B-D088-44C2-A43A-B30736F4845B}" destId="{73CFED6F-F7FE-4907-97DB-E59783B4E429}" srcOrd="6" destOrd="0" presId="urn:microsoft.com/office/officeart/2005/8/layout/list1"/>
    <dgm:cxn modelId="{FAD1DEAF-ABDE-4D2F-BAE4-0C1934C1F7D9}" type="presParOf" srcId="{7727706B-D088-44C2-A43A-B30736F4845B}" destId="{42CBCBA0-CD73-4889-B2BF-E9D418526F3D}" srcOrd="7" destOrd="0" presId="urn:microsoft.com/office/officeart/2005/8/layout/list1"/>
    <dgm:cxn modelId="{8C64AADC-FACC-403E-AB5D-9290C5232F28}" type="presParOf" srcId="{7727706B-D088-44C2-A43A-B30736F4845B}" destId="{1E6B29F7-A2E0-475E-BEE5-7B47FE59753A}" srcOrd="8" destOrd="0" presId="urn:microsoft.com/office/officeart/2005/8/layout/list1"/>
    <dgm:cxn modelId="{580BC567-E4B8-434D-84BC-1246D5EBF5BF}" type="presParOf" srcId="{1E6B29F7-A2E0-475E-BEE5-7B47FE59753A}" destId="{18400199-E7FC-457A-8F62-E01CD33ADC53}" srcOrd="0" destOrd="0" presId="urn:microsoft.com/office/officeart/2005/8/layout/list1"/>
    <dgm:cxn modelId="{2CBAF95B-0B10-445C-8190-8CFAEFA871E4}" type="presParOf" srcId="{1E6B29F7-A2E0-475E-BEE5-7B47FE59753A}" destId="{FF44BB3A-5C10-47C2-BF60-882192407819}" srcOrd="1" destOrd="0" presId="urn:microsoft.com/office/officeart/2005/8/layout/list1"/>
    <dgm:cxn modelId="{736EBD6E-945F-4469-92F9-29046927C0DD}" type="presParOf" srcId="{7727706B-D088-44C2-A43A-B30736F4845B}" destId="{F5EC7182-13AA-4271-886A-79FBC1271A12}" srcOrd="9" destOrd="0" presId="urn:microsoft.com/office/officeart/2005/8/layout/list1"/>
    <dgm:cxn modelId="{EB1B2428-83A5-4D79-A252-421673999C11}" type="presParOf" srcId="{7727706B-D088-44C2-A43A-B30736F4845B}" destId="{F7AC8A5F-0021-4261-8AB6-91684754321E}" srcOrd="10" destOrd="0" presId="urn:microsoft.com/office/officeart/2005/8/layout/list1"/>
    <dgm:cxn modelId="{A4079451-5D73-499F-8518-314862340D69}" type="presParOf" srcId="{7727706B-D088-44C2-A43A-B30736F4845B}" destId="{0796BD7E-AB52-42E4-B82D-C4F6F6DB2C6C}" srcOrd="11" destOrd="0" presId="urn:microsoft.com/office/officeart/2005/8/layout/list1"/>
    <dgm:cxn modelId="{C76720C0-F517-490A-98C7-80B2ED59DE3A}" type="presParOf" srcId="{7727706B-D088-44C2-A43A-B30736F4845B}" destId="{35081118-E679-499A-9215-6188BC33E268}" srcOrd="12" destOrd="0" presId="urn:microsoft.com/office/officeart/2005/8/layout/list1"/>
    <dgm:cxn modelId="{7E567D6A-4319-45A6-8659-FF7517F83D26}" type="presParOf" srcId="{35081118-E679-499A-9215-6188BC33E268}" destId="{496CDFDA-F262-4A53-978A-E4A6183B52B9}" srcOrd="0" destOrd="0" presId="urn:microsoft.com/office/officeart/2005/8/layout/list1"/>
    <dgm:cxn modelId="{6C762443-689E-4B19-B95C-0232F63D2083}" type="presParOf" srcId="{35081118-E679-499A-9215-6188BC33E268}" destId="{927981CE-628F-4A1B-9340-651A1DA28799}" srcOrd="1" destOrd="0" presId="urn:microsoft.com/office/officeart/2005/8/layout/list1"/>
    <dgm:cxn modelId="{40D2E2B6-2D23-4841-BCFB-E26A4437496A}" type="presParOf" srcId="{7727706B-D088-44C2-A43A-B30736F4845B}" destId="{A45589A7-8045-4D19-904B-95FD97F7DABF}" srcOrd="13" destOrd="0" presId="urn:microsoft.com/office/officeart/2005/8/layout/list1"/>
    <dgm:cxn modelId="{5C0118EB-2E62-4181-BE21-6FB522C1ED13}" type="presParOf" srcId="{7727706B-D088-44C2-A43A-B30736F4845B}" destId="{5CAE3435-78E5-4544-8408-300035332E7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94A8-EC49-4C7F-ABD6-BFDE98E5AD0C}">
      <dsp:nvSpPr>
        <dsp:cNvPr id="0" name=""/>
        <dsp:cNvSpPr/>
      </dsp:nvSpPr>
      <dsp:spPr>
        <a:xfrm>
          <a:off x="-422556" y="7819"/>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D26D9-589A-4C7F-A29D-B2CA520A52E0}">
      <dsp:nvSpPr>
        <dsp:cNvPr id="0" name=""/>
        <dsp:cNvSpPr/>
      </dsp:nvSpPr>
      <dsp:spPr>
        <a:xfrm>
          <a:off x="-240521" y="143217"/>
          <a:ext cx="330972" cy="330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F6464-4630-429D-BBE3-9DDE6EA328AB}">
      <dsp:nvSpPr>
        <dsp:cNvPr id="0" name=""/>
        <dsp:cNvSpPr/>
      </dsp:nvSpPr>
      <dsp:spPr>
        <a:xfrm>
          <a:off x="272486" y="7819"/>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272486" y="7819"/>
        <a:ext cx="2882303" cy="601768"/>
      </dsp:txXfrm>
    </dsp:sp>
    <dsp:sp modelId="{4283DE68-8E6D-427D-B8DE-DD86CB883516}">
      <dsp:nvSpPr>
        <dsp:cNvPr id="0" name=""/>
        <dsp:cNvSpPr/>
      </dsp:nvSpPr>
      <dsp:spPr>
        <a:xfrm>
          <a:off x="-422556" y="760030"/>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2B601-C5BB-4D3F-B5B0-47DB58C82C4F}">
      <dsp:nvSpPr>
        <dsp:cNvPr id="0" name=""/>
        <dsp:cNvSpPr/>
      </dsp:nvSpPr>
      <dsp:spPr>
        <a:xfrm>
          <a:off x="-240521" y="895428"/>
          <a:ext cx="330972" cy="330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CAE66-DAA4-43E3-944E-3E661C8A540C}">
      <dsp:nvSpPr>
        <dsp:cNvPr id="0" name=""/>
        <dsp:cNvSpPr/>
      </dsp:nvSpPr>
      <dsp:spPr>
        <a:xfrm>
          <a:off x="272486" y="760030"/>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Background</a:t>
          </a:r>
        </a:p>
      </dsp:txBody>
      <dsp:txXfrm>
        <a:off x="272486" y="760030"/>
        <a:ext cx="2882303" cy="601768"/>
      </dsp:txXfrm>
    </dsp:sp>
    <dsp:sp modelId="{23BF99FF-4F0B-42E0-946A-EA8585BF7D23}">
      <dsp:nvSpPr>
        <dsp:cNvPr id="0" name=""/>
        <dsp:cNvSpPr/>
      </dsp:nvSpPr>
      <dsp:spPr>
        <a:xfrm>
          <a:off x="-422556" y="1512240"/>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0A219-E255-43C3-9E72-76EB5A0ED8E1}">
      <dsp:nvSpPr>
        <dsp:cNvPr id="0" name=""/>
        <dsp:cNvSpPr/>
      </dsp:nvSpPr>
      <dsp:spPr>
        <a:xfrm>
          <a:off x="-240521" y="1647638"/>
          <a:ext cx="330972" cy="330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BCDE2-6B41-44E3-ACC5-5851E0C82548}">
      <dsp:nvSpPr>
        <dsp:cNvPr id="0" name=""/>
        <dsp:cNvSpPr/>
      </dsp:nvSpPr>
      <dsp:spPr>
        <a:xfrm>
          <a:off x="272486" y="1512240"/>
          <a:ext cx="1610417"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dirty="0"/>
            <a:t>The Model:</a:t>
          </a:r>
        </a:p>
      </dsp:txBody>
      <dsp:txXfrm>
        <a:off x="272486" y="1512240"/>
        <a:ext cx="1610417" cy="601768"/>
      </dsp:txXfrm>
    </dsp:sp>
    <dsp:sp modelId="{D486F00A-34B8-421B-AAC1-436A3BCA6640}">
      <dsp:nvSpPr>
        <dsp:cNvPr id="0" name=""/>
        <dsp:cNvSpPr/>
      </dsp:nvSpPr>
      <dsp:spPr>
        <a:xfrm>
          <a:off x="306941" y="1717227"/>
          <a:ext cx="2964830"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488950">
            <a:lnSpc>
              <a:spcPct val="100000"/>
            </a:lnSpc>
            <a:spcBef>
              <a:spcPct val="0"/>
            </a:spcBef>
            <a:spcAft>
              <a:spcPct val="35000"/>
            </a:spcAft>
            <a:buNone/>
          </a:pPr>
          <a:r>
            <a:rPr lang="en-US" sz="1100" kern="1200" dirty="0"/>
            <a:t>Pre-process, General process, Dataset, Training </a:t>
          </a:r>
        </a:p>
      </dsp:txBody>
      <dsp:txXfrm>
        <a:off x="306941" y="1717227"/>
        <a:ext cx="2964830" cy="601768"/>
      </dsp:txXfrm>
    </dsp:sp>
    <dsp:sp modelId="{A78328D3-8F7C-4264-81BF-9AAED00E2021}">
      <dsp:nvSpPr>
        <dsp:cNvPr id="0" name=""/>
        <dsp:cNvSpPr/>
      </dsp:nvSpPr>
      <dsp:spPr>
        <a:xfrm>
          <a:off x="-422556" y="2264451"/>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93BFE-63FB-4936-9A60-B0EE32985D20}">
      <dsp:nvSpPr>
        <dsp:cNvPr id="0" name=""/>
        <dsp:cNvSpPr/>
      </dsp:nvSpPr>
      <dsp:spPr>
        <a:xfrm>
          <a:off x="-240521" y="2399849"/>
          <a:ext cx="330972" cy="330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08838-2EB8-4EEA-8881-851CCA3C2D1F}">
      <dsp:nvSpPr>
        <dsp:cNvPr id="0" name=""/>
        <dsp:cNvSpPr/>
      </dsp:nvSpPr>
      <dsp:spPr>
        <a:xfrm>
          <a:off x="272486" y="2264451"/>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272486" y="2264451"/>
        <a:ext cx="2882303" cy="601768"/>
      </dsp:txXfrm>
    </dsp:sp>
    <dsp:sp modelId="{3D49634F-ACB1-4A6E-A0C2-FB7398D1FD2C}">
      <dsp:nvSpPr>
        <dsp:cNvPr id="0" name=""/>
        <dsp:cNvSpPr/>
      </dsp:nvSpPr>
      <dsp:spPr>
        <a:xfrm>
          <a:off x="-422556" y="3016662"/>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CEE9B-0E1B-4DB5-B8D1-D20D981CC9EF}">
      <dsp:nvSpPr>
        <dsp:cNvPr id="0" name=""/>
        <dsp:cNvSpPr/>
      </dsp:nvSpPr>
      <dsp:spPr>
        <a:xfrm>
          <a:off x="-240521" y="3152060"/>
          <a:ext cx="330972" cy="3309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313AD7-68E0-4392-9BC7-4B22E0CABADE}">
      <dsp:nvSpPr>
        <dsp:cNvPr id="0" name=""/>
        <dsp:cNvSpPr/>
      </dsp:nvSpPr>
      <dsp:spPr>
        <a:xfrm>
          <a:off x="272486" y="3016662"/>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272486" y="3016662"/>
        <a:ext cx="2882303" cy="601768"/>
      </dsp:txXfrm>
    </dsp:sp>
    <dsp:sp modelId="{5BDA57AC-A2FE-4AB4-80BB-02FBC609D6C3}">
      <dsp:nvSpPr>
        <dsp:cNvPr id="0" name=""/>
        <dsp:cNvSpPr/>
      </dsp:nvSpPr>
      <dsp:spPr>
        <a:xfrm>
          <a:off x="-422556" y="3768872"/>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E0A17-27CD-4343-8AD5-EE723DBB9655}">
      <dsp:nvSpPr>
        <dsp:cNvPr id="0" name=""/>
        <dsp:cNvSpPr/>
      </dsp:nvSpPr>
      <dsp:spPr>
        <a:xfrm>
          <a:off x="-240521" y="3904270"/>
          <a:ext cx="330972" cy="3309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4A5BF-63DE-48E5-A627-CC1085F1AB9D}">
      <dsp:nvSpPr>
        <dsp:cNvPr id="0" name=""/>
        <dsp:cNvSpPr/>
      </dsp:nvSpPr>
      <dsp:spPr>
        <a:xfrm>
          <a:off x="272486" y="3768872"/>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Demonstration</a:t>
          </a:r>
        </a:p>
      </dsp:txBody>
      <dsp:txXfrm>
        <a:off x="272486" y="3768872"/>
        <a:ext cx="2882303" cy="601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F8B4-04C7-4D5C-B2E2-16DEE107FF48}">
      <dsp:nvSpPr>
        <dsp:cNvPr id="0" name=""/>
        <dsp:cNvSpPr/>
      </dsp:nvSpPr>
      <dsp:spPr>
        <a:xfrm>
          <a:off x="0" y="0"/>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6B179-1855-4BDD-AFD5-29A3D5CDD4F1}">
      <dsp:nvSpPr>
        <dsp:cNvPr id="0" name=""/>
        <dsp:cNvSpPr/>
      </dsp:nvSpPr>
      <dsp:spPr>
        <a:xfrm>
          <a:off x="302049" y="229192"/>
          <a:ext cx="549718" cy="549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031530-C044-46DC-BE40-5E53598561AA}">
      <dsp:nvSpPr>
        <dsp:cNvPr id="0" name=""/>
        <dsp:cNvSpPr/>
      </dsp:nvSpPr>
      <dsp:spPr>
        <a:xfrm>
          <a:off x="1153817" y="4527"/>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a:t>Complexity</a:t>
          </a:r>
          <a:r>
            <a:rPr lang="he-IL" sz="1400" b="1" kern="1200"/>
            <a:t> :</a:t>
          </a:r>
          <a:r>
            <a:rPr lang="en-US" sz="1400" kern="1200"/>
            <a:t>Academic networks consist of vast and complex datasets with intricate relationships between publications and authors. Detecting anomalies in citations is challenging.</a:t>
          </a:r>
        </a:p>
      </dsp:txBody>
      <dsp:txXfrm>
        <a:off x="1153817" y="4527"/>
        <a:ext cx="3808566" cy="999487"/>
      </dsp:txXfrm>
    </dsp:sp>
    <dsp:sp modelId="{271CE23C-F734-461F-B477-606092C01059}">
      <dsp:nvSpPr>
        <dsp:cNvPr id="0" name=""/>
        <dsp:cNvSpPr/>
      </dsp:nvSpPr>
      <dsp:spPr>
        <a:xfrm>
          <a:off x="0" y="1214433"/>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360C1-AA44-4226-8582-1569560C6831}">
      <dsp:nvSpPr>
        <dsp:cNvPr id="0" name=""/>
        <dsp:cNvSpPr/>
      </dsp:nvSpPr>
      <dsp:spPr>
        <a:xfrm>
          <a:off x="302049" y="1439098"/>
          <a:ext cx="549718" cy="549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14BD21-7191-47CC-94CB-AA623C20E95C}">
      <dsp:nvSpPr>
        <dsp:cNvPr id="0" name=""/>
        <dsp:cNvSpPr/>
      </dsp:nvSpPr>
      <dsp:spPr>
        <a:xfrm>
          <a:off x="1153817" y="1214433"/>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Volume</a:t>
          </a:r>
          <a:r>
            <a:rPr lang="en-US" sz="1400" kern="1200" dirty="0"/>
            <a:t>: The sheer volume of publications and the complexity of citation networks make it difficult to process and analyze data efficiently.</a:t>
          </a:r>
        </a:p>
      </dsp:txBody>
      <dsp:txXfrm>
        <a:off x="1153817" y="1214433"/>
        <a:ext cx="3808566" cy="999487"/>
      </dsp:txXfrm>
    </dsp:sp>
    <dsp:sp modelId="{F0EAD7E0-7882-4EAA-B263-93DEB744627E}">
      <dsp:nvSpPr>
        <dsp:cNvPr id="0" name=""/>
        <dsp:cNvSpPr/>
      </dsp:nvSpPr>
      <dsp:spPr>
        <a:xfrm>
          <a:off x="0" y="2424338"/>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10D05-1BB9-4E20-9B40-65FC9D067C8B}">
      <dsp:nvSpPr>
        <dsp:cNvPr id="0" name=""/>
        <dsp:cNvSpPr/>
      </dsp:nvSpPr>
      <dsp:spPr>
        <a:xfrm>
          <a:off x="302049" y="2649003"/>
          <a:ext cx="549718" cy="549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404B62-664E-4338-A2B1-2509CBCDE3E1}">
      <dsp:nvSpPr>
        <dsp:cNvPr id="0" name=""/>
        <dsp:cNvSpPr/>
      </dsp:nvSpPr>
      <dsp:spPr>
        <a:xfrm>
          <a:off x="1153817" y="2424338"/>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Scalability: </a:t>
          </a:r>
          <a:r>
            <a:rPr lang="en-US" sz="1400" kern="1200" dirty="0"/>
            <a:t>Ensuring that our detection methods can scale with the growth of academic publications is crucial.</a:t>
          </a:r>
        </a:p>
      </dsp:txBody>
      <dsp:txXfrm>
        <a:off x="1153817" y="2424338"/>
        <a:ext cx="3808566" cy="999487"/>
      </dsp:txXfrm>
    </dsp:sp>
    <dsp:sp modelId="{1971824B-A35E-4278-A680-B373F6202D11}">
      <dsp:nvSpPr>
        <dsp:cNvPr id="0" name=""/>
        <dsp:cNvSpPr/>
      </dsp:nvSpPr>
      <dsp:spPr>
        <a:xfrm>
          <a:off x="0" y="3634244"/>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92352-8B4C-406B-944A-CA9F301A64DF}">
      <dsp:nvSpPr>
        <dsp:cNvPr id="0" name=""/>
        <dsp:cNvSpPr/>
      </dsp:nvSpPr>
      <dsp:spPr>
        <a:xfrm>
          <a:off x="302049" y="3858909"/>
          <a:ext cx="549718" cy="549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DF8C58-9568-42E5-A381-A392C8B8CC8C}">
      <dsp:nvSpPr>
        <dsp:cNvPr id="0" name=""/>
        <dsp:cNvSpPr/>
      </dsp:nvSpPr>
      <dsp:spPr>
        <a:xfrm>
          <a:off x="1231778" y="3638771"/>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Detecting Anomalies: </a:t>
          </a:r>
          <a:r>
            <a:rPr lang="en-US" sz="1400" kern="1200" dirty="0"/>
            <a:t>Differentiating between legitimate citation behaviors (such as self-citations or collaborative citation clusters) and true anomalies requires sophisticated techniques to avoid false positives and ensure accuracy.</a:t>
          </a:r>
        </a:p>
      </dsp:txBody>
      <dsp:txXfrm>
        <a:off x="1231778" y="3638771"/>
        <a:ext cx="3808566" cy="999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0F7FB-5459-435B-8FF1-7980B8ECB9FC}">
      <dsp:nvSpPr>
        <dsp:cNvPr id="0" name=""/>
        <dsp:cNvSpPr/>
      </dsp:nvSpPr>
      <dsp:spPr>
        <a:xfrm>
          <a:off x="464759" y="77310"/>
          <a:ext cx="1372500" cy="13725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E1F9E-CE97-4CB8-AAB4-0E824D6F41BF}">
      <dsp:nvSpPr>
        <dsp:cNvPr id="0" name=""/>
        <dsp:cNvSpPr/>
      </dsp:nvSpPr>
      <dsp:spPr>
        <a:xfrm>
          <a:off x="757259" y="36981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823027-CF7E-403E-A72D-12053A6E2369}">
      <dsp:nvSpPr>
        <dsp:cNvPr id="0" name=""/>
        <dsp:cNvSpPr/>
      </dsp:nvSpPr>
      <dsp:spPr>
        <a:xfrm>
          <a:off x="26009" y="187731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dirty="0"/>
            <a:t>Self</a:t>
          </a:r>
          <a:br>
            <a:rPr lang="en-US" sz="2300" b="1" kern="1200" dirty="0"/>
          </a:br>
          <a:r>
            <a:rPr lang="en-US" sz="2300" b="1" kern="1200" dirty="0"/>
            <a:t> citations</a:t>
          </a:r>
        </a:p>
      </dsp:txBody>
      <dsp:txXfrm>
        <a:off x="26009" y="1877310"/>
        <a:ext cx="2250000" cy="720000"/>
      </dsp:txXfrm>
    </dsp:sp>
    <dsp:sp modelId="{6612ED4B-9B91-4A40-A1BF-9D720F97A244}">
      <dsp:nvSpPr>
        <dsp:cNvPr id="0" name=""/>
        <dsp:cNvSpPr/>
      </dsp:nvSpPr>
      <dsp:spPr>
        <a:xfrm>
          <a:off x="3108510" y="77310"/>
          <a:ext cx="1372500" cy="13725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7ABD4-554B-479E-966F-4849A3955DAC}">
      <dsp:nvSpPr>
        <dsp:cNvPr id="0" name=""/>
        <dsp:cNvSpPr/>
      </dsp:nvSpPr>
      <dsp:spPr>
        <a:xfrm>
          <a:off x="3401010" y="36981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4C244-B831-4D33-9351-181EB14E8382}">
      <dsp:nvSpPr>
        <dsp:cNvPr id="0" name=""/>
        <dsp:cNvSpPr/>
      </dsp:nvSpPr>
      <dsp:spPr>
        <a:xfrm>
          <a:off x="2669760" y="187731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Collaborative </a:t>
          </a:r>
          <a:br>
            <a:rPr lang="en-US" sz="2300" b="1" kern="1200"/>
          </a:br>
          <a:r>
            <a:rPr lang="en-US" sz="2300" b="1" kern="1200"/>
            <a:t>citations</a:t>
          </a:r>
          <a:endParaRPr lang="en-US" sz="2300" kern="1200"/>
        </a:p>
      </dsp:txBody>
      <dsp:txXfrm>
        <a:off x="2669760" y="1877310"/>
        <a:ext cx="2250000" cy="720000"/>
      </dsp:txXfrm>
    </dsp:sp>
    <dsp:sp modelId="{22BAA1E8-4CE4-495A-8539-AC4C2FEE4D39}">
      <dsp:nvSpPr>
        <dsp:cNvPr id="0" name=""/>
        <dsp:cNvSpPr/>
      </dsp:nvSpPr>
      <dsp:spPr>
        <a:xfrm>
          <a:off x="5752260" y="77310"/>
          <a:ext cx="1372500" cy="13725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0D711-AC9E-4458-B77A-58B269FE7895}">
      <dsp:nvSpPr>
        <dsp:cNvPr id="0" name=""/>
        <dsp:cNvSpPr/>
      </dsp:nvSpPr>
      <dsp:spPr>
        <a:xfrm>
          <a:off x="6044760" y="36981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1C659-6706-48F6-973C-A0A8EB624DC0}">
      <dsp:nvSpPr>
        <dsp:cNvPr id="0" name=""/>
        <dsp:cNvSpPr/>
      </dsp:nvSpPr>
      <dsp:spPr>
        <a:xfrm>
          <a:off x="5313510" y="187731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External</a:t>
          </a:r>
          <a:br>
            <a:rPr lang="en-US" sz="2300" b="1" kern="1200"/>
          </a:br>
          <a:r>
            <a:rPr lang="en-US" sz="2300" b="1" kern="1200"/>
            <a:t>citations</a:t>
          </a:r>
          <a:endParaRPr lang="en-US" sz="2300" kern="1200"/>
        </a:p>
      </dsp:txBody>
      <dsp:txXfrm>
        <a:off x="5313510" y="187731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B9AD8-D41B-4187-8062-17BB765AE2B9}">
      <dsp:nvSpPr>
        <dsp:cNvPr id="0" name=""/>
        <dsp:cNvSpPr/>
      </dsp:nvSpPr>
      <dsp:spPr>
        <a:xfrm>
          <a:off x="0" y="4510"/>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8A9A1-7705-4F99-8351-C6396B295DD0}">
      <dsp:nvSpPr>
        <dsp:cNvPr id="0" name=""/>
        <dsp:cNvSpPr/>
      </dsp:nvSpPr>
      <dsp:spPr>
        <a:xfrm>
          <a:off x="298856" y="226800"/>
          <a:ext cx="543906" cy="543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1F861C-EED1-439F-84D6-1D9D0D5C30AA}">
      <dsp:nvSpPr>
        <dsp:cNvPr id="0" name=""/>
        <dsp:cNvSpPr/>
      </dsp:nvSpPr>
      <dsp:spPr>
        <a:xfrm>
          <a:off x="1141620" y="4510"/>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dirty="0"/>
            <a:t>Node Feature: </a:t>
          </a:r>
          <a:br>
            <a:rPr lang="en-US" sz="1400" b="1" kern="1200" dirty="0"/>
          </a:br>
          <a:r>
            <a:rPr lang="en-US" sz="1400" kern="1200" dirty="0"/>
            <a:t>Represents various attributes associated with the node, such as metrics or characteristics that describe its properties and behavior within the graph.</a:t>
          </a:r>
        </a:p>
      </dsp:txBody>
      <dsp:txXfrm>
        <a:off x="1141620" y="4510"/>
        <a:ext cx="4136391" cy="1049703"/>
      </dsp:txXfrm>
    </dsp:sp>
    <dsp:sp modelId="{48566324-6261-4770-9772-3A39D2B986E9}">
      <dsp:nvSpPr>
        <dsp:cNvPr id="0" name=""/>
        <dsp:cNvSpPr/>
      </dsp:nvSpPr>
      <dsp:spPr>
        <a:xfrm>
          <a:off x="0" y="1316639"/>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3C900-C324-42F4-9595-9C8AFED8C9F7}">
      <dsp:nvSpPr>
        <dsp:cNvPr id="0" name=""/>
        <dsp:cNvSpPr/>
      </dsp:nvSpPr>
      <dsp:spPr>
        <a:xfrm>
          <a:off x="298856" y="1538929"/>
          <a:ext cx="543906" cy="543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83D4AB-900A-43F3-8719-3D0BDC3AEAF5}">
      <dsp:nvSpPr>
        <dsp:cNvPr id="0" name=""/>
        <dsp:cNvSpPr/>
      </dsp:nvSpPr>
      <dsp:spPr>
        <a:xfrm>
          <a:off x="1141620" y="1316639"/>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a:t>Node Timestamp</a:t>
          </a:r>
          <a:r>
            <a:rPr lang="en-US" sz="1400" kern="1200"/>
            <a:t>:</a:t>
          </a:r>
          <a:br>
            <a:rPr lang="en-US" sz="1400" kern="1200"/>
          </a:br>
          <a:r>
            <a:rPr lang="en-US" sz="1400" kern="1200"/>
            <a:t> A temporal marker indicating when a specific event or interaction involving the node occurred, crucial for analyzing the temporal dynamics of the network.</a:t>
          </a:r>
        </a:p>
      </dsp:txBody>
      <dsp:txXfrm>
        <a:off x="1141620" y="1316639"/>
        <a:ext cx="4136391" cy="1049703"/>
      </dsp:txXfrm>
    </dsp:sp>
    <dsp:sp modelId="{4899DC64-F7F4-45B9-AC55-9042FC364680}">
      <dsp:nvSpPr>
        <dsp:cNvPr id="0" name=""/>
        <dsp:cNvSpPr/>
      </dsp:nvSpPr>
      <dsp:spPr>
        <a:xfrm>
          <a:off x="0" y="2628767"/>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CCAA7-13DE-4E25-8FC1-1AC0AE680630}">
      <dsp:nvSpPr>
        <dsp:cNvPr id="0" name=""/>
        <dsp:cNvSpPr/>
      </dsp:nvSpPr>
      <dsp:spPr>
        <a:xfrm>
          <a:off x="298856" y="2851057"/>
          <a:ext cx="543906" cy="543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453389-E4FE-419C-8E06-11F6895B9355}">
      <dsp:nvSpPr>
        <dsp:cNvPr id="0" name=""/>
        <dsp:cNvSpPr/>
      </dsp:nvSpPr>
      <dsp:spPr>
        <a:xfrm>
          <a:off x="1141620" y="2628767"/>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pl-PL" sz="1400" b="1" kern="1200"/>
            <a:t>Feature Normalization</a:t>
          </a:r>
          <a:r>
            <a:rPr lang="en-US" sz="1400" b="1" kern="1200"/>
            <a:t>:</a:t>
          </a:r>
          <a:br>
            <a:rPr lang="en-US" sz="1400" b="1" kern="1200"/>
          </a:br>
          <a:r>
            <a:rPr lang="en-US" sz="1400" b="1" kern="1200"/>
            <a:t> </a:t>
          </a:r>
          <a:r>
            <a:rPr lang="en-US" sz="1400" b="0" kern="1200"/>
            <a:t>Node </a:t>
          </a:r>
          <a:r>
            <a:rPr lang="en-US" sz="1400" kern="1200"/>
            <a:t>features were normalized to maintain consistent scaling.</a:t>
          </a:r>
        </a:p>
      </dsp:txBody>
      <dsp:txXfrm>
        <a:off x="1141620" y="2628767"/>
        <a:ext cx="4136391" cy="1049703"/>
      </dsp:txXfrm>
    </dsp:sp>
    <dsp:sp modelId="{EDF9F977-9BD5-40FD-908A-3F6DF9E035E8}">
      <dsp:nvSpPr>
        <dsp:cNvPr id="0" name=""/>
        <dsp:cNvSpPr/>
      </dsp:nvSpPr>
      <dsp:spPr>
        <a:xfrm>
          <a:off x="0" y="3940896"/>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4003D-1E90-46EF-BA92-78074B39A432}">
      <dsp:nvSpPr>
        <dsp:cNvPr id="0" name=""/>
        <dsp:cNvSpPr/>
      </dsp:nvSpPr>
      <dsp:spPr>
        <a:xfrm>
          <a:off x="298856" y="4163186"/>
          <a:ext cx="543906" cy="543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24F16-FEC7-4CD5-BE49-D01D49B55D7A}">
      <dsp:nvSpPr>
        <dsp:cNvPr id="0" name=""/>
        <dsp:cNvSpPr/>
      </dsp:nvSpPr>
      <dsp:spPr>
        <a:xfrm>
          <a:off x="1141620" y="3940896"/>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a:t>Pre </a:t>
          </a:r>
          <a:r>
            <a:rPr lang="pl-PL" sz="1400" b="1" kern="1200"/>
            <a:t>Graph Construction</a:t>
          </a:r>
          <a:r>
            <a:rPr lang="en-US" sz="1400" b="1" kern="1200"/>
            <a:t>: </a:t>
          </a:r>
          <a:br>
            <a:rPr lang="en-US" sz="1400" b="1" kern="1200"/>
          </a:br>
          <a:r>
            <a:rPr lang="en-US" sz="1400" kern="1200"/>
            <a:t>The dataset was transformed into an adjacent matrix format, allowing the model to effectively capture relationships between nodes.</a:t>
          </a:r>
        </a:p>
      </dsp:txBody>
      <dsp:txXfrm>
        <a:off x="1141620" y="3940896"/>
        <a:ext cx="4136391" cy="10497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EF918-AA01-4746-80A5-034CD6232FA6}">
      <dsp:nvSpPr>
        <dsp:cNvPr id="0" name=""/>
        <dsp:cNvSpPr/>
      </dsp:nvSpPr>
      <dsp:spPr>
        <a:xfrm>
          <a:off x="0" y="2027"/>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84568B-ECCA-455E-A264-EFD39B4A97E0}">
      <dsp:nvSpPr>
        <dsp:cNvPr id="0" name=""/>
        <dsp:cNvSpPr/>
      </dsp:nvSpPr>
      <dsp:spPr>
        <a:xfrm>
          <a:off x="0" y="2027"/>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Graph Construction</a:t>
          </a:r>
        </a:p>
        <a:p>
          <a:pPr marL="0" lvl="0" indent="0" algn="l" defTabSz="1466850">
            <a:lnSpc>
              <a:spcPct val="90000"/>
            </a:lnSpc>
            <a:spcBef>
              <a:spcPct val="0"/>
            </a:spcBef>
            <a:spcAft>
              <a:spcPct val="35000"/>
            </a:spcAft>
            <a:buNone/>
          </a:pPr>
          <a:endParaRPr lang="en-US" sz="3300" b="0" kern="1200" dirty="0"/>
        </a:p>
      </dsp:txBody>
      <dsp:txXfrm>
        <a:off x="0" y="2027"/>
        <a:ext cx="5175384" cy="1382683"/>
      </dsp:txXfrm>
    </dsp:sp>
    <dsp:sp modelId="{C6E80A00-013D-4B90-818A-C78B215A585E}">
      <dsp:nvSpPr>
        <dsp:cNvPr id="0" name=""/>
        <dsp:cNvSpPr/>
      </dsp:nvSpPr>
      <dsp:spPr>
        <a:xfrm>
          <a:off x="0" y="1384711"/>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9242A4-1A12-4524-A27B-87820D6282EB}">
      <dsp:nvSpPr>
        <dsp:cNvPr id="0" name=""/>
        <dsp:cNvSpPr/>
      </dsp:nvSpPr>
      <dsp:spPr>
        <a:xfrm>
          <a:off x="0" y="1384711"/>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GAE</a:t>
          </a:r>
        </a:p>
      </dsp:txBody>
      <dsp:txXfrm>
        <a:off x="0" y="1384711"/>
        <a:ext cx="5175384" cy="1382683"/>
      </dsp:txXfrm>
    </dsp:sp>
    <dsp:sp modelId="{E8194706-E4EA-45DC-B999-E29DF76178EB}">
      <dsp:nvSpPr>
        <dsp:cNvPr id="0" name=""/>
        <dsp:cNvSpPr/>
      </dsp:nvSpPr>
      <dsp:spPr>
        <a:xfrm>
          <a:off x="0" y="2767394"/>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ED09BD-81AB-47A1-8E75-8F56CFC5D37E}">
      <dsp:nvSpPr>
        <dsp:cNvPr id="0" name=""/>
        <dsp:cNvSpPr/>
      </dsp:nvSpPr>
      <dsp:spPr>
        <a:xfrm>
          <a:off x="0" y="2767394"/>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DDPM</a:t>
          </a:r>
          <a:endParaRPr lang="en-US" sz="3300" b="0" kern="1200" dirty="0"/>
        </a:p>
      </dsp:txBody>
      <dsp:txXfrm>
        <a:off x="0" y="2767394"/>
        <a:ext cx="5175384" cy="13826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2AB35-CCA4-48C9-9745-44D06733D858}">
      <dsp:nvSpPr>
        <dsp:cNvPr id="0" name=""/>
        <dsp:cNvSpPr/>
      </dsp:nvSpPr>
      <dsp:spPr>
        <a:xfrm>
          <a:off x="0" y="259857"/>
          <a:ext cx="4622006"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8719" tIns="333248" rIns="358719"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Binary Cross-Entropy.</a:t>
          </a:r>
          <a:endParaRPr lang="en-US" sz="1600" kern="1200" dirty="0"/>
        </a:p>
        <a:p>
          <a:pPr marL="171450" lvl="1" indent="-171450" algn="l" defTabSz="711200">
            <a:lnSpc>
              <a:spcPct val="90000"/>
            </a:lnSpc>
            <a:spcBef>
              <a:spcPct val="0"/>
            </a:spcBef>
            <a:spcAft>
              <a:spcPct val="15000"/>
            </a:spcAft>
            <a:buChar char="•"/>
          </a:pPr>
          <a:r>
            <a:rPr lang="en-US" sz="1600" b="0" i="0" kern="1200" dirty="0"/>
            <a:t>Weighted Binary Cross-Entropy.</a:t>
          </a:r>
          <a:endParaRPr lang="en-US" sz="1600" kern="1200" dirty="0"/>
        </a:p>
      </dsp:txBody>
      <dsp:txXfrm>
        <a:off x="0" y="259857"/>
        <a:ext cx="4622006" cy="932400"/>
      </dsp:txXfrm>
    </dsp:sp>
    <dsp:sp modelId="{4A63F103-572C-4725-BF3E-FDB3FE4AFD64}">
      <dsp:nvSpPr>
        <dsp:cNvPr id="0" name=""/>
        <dsp:cNvSpPr/>
      </dsp:nvSpPr>
      <dsp:spPr>
        <a:xfrm>
          <a:off x="231100" y="23697"/>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Loss Functions</a:t>
          </a:r>
          <a:r>
            <a:rPr lang="en-US" sz="1600" b="0" i="0" kern="1200"/>
            <a:t>: </a:t>
          </a:r>
          <a:endParaRPr lang="en-US" sz="1600" kern="1200"/>
        </a:p>
      </dsp:txBody>
      <dsp:txXfrm>
        <a:off x="254157" y="46754"/>
        <a:ext cx="3189290" cy="426206"/>
      </dsp:txXfrm>
    </dsp:sp>
    <dsp:sp modelId="{73CFED6F-F7FE-4907-97DB-E59783B4E429}">
      <dsp:nvSpPr>
        <dsp:cNvPr id="0" name=""/>
        <dsp:cNvSpPr/>
      </dsp:nvSpPr>
      <dsp:spPr>
        <a:xfrm>
          <a:off x="0" y="1342004"/>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697E0C-C016-474D-A303-3226F8066972}">
      <dsp:nvSpPr>
        <dsp:cNvPr id="0" name=""/>
        <dsp:cNvSpPr/>
      </dsp:nvSpPr>
      <dsp:spPr>
        <a:xfrm>
          <a:off x="254157" y="1167266"/>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Epochs</a:t>
          </a:r>
          <a:r>
            <a:rPr lang="en-US" sz="1600" b="0" i="0" kern="1200"/>
            <a:t>: 100</a:t>
          </a:r>
          <a:endParaRPr lang="en-US" sz="1600" kern="1200" dirty="0"/>
        </a:p>
      </dsp:txBody>
      <dsp:txXfrm>
        <a:off x="277214" y="1190323"/>
        <a:ext cx="3189290" cy="426206"/>
      </dsp:txXfrm>
    </dsp:sp>
    <dsp:sp modelId="{F7AC8A5F-0021-4261-8AB6-91684754321E}">
      <dsp:nvSpPr>
        <dsp:cNvPr id="0" name=""/>
        <dsp:cNvSpPr/>
      </dsp:nvSpPr>
      <dsp:spPr>
        <a:xfrm>
          <a:off x="0" y="2004356"/>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44BB3A-5C10-47C2-BF60-882192407819}">
      <dsp:nvSpPr>
        <dsp:cNvPr id="0" name=""/>
        <dsp:cNvSpPr/>
      </dsp:nvSpPr>
      <dsp:spPr>
        <a:xfrm>
          <a:off x="254157" y="1774025"/>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Batch Size</a:t>
          </a:r>
          <a:r>
            <a:rPr lang="en-US" sz="1600" b="0" i="0" kern="1200"/>
            <a:t>: 64</a:t>
          </a:r>
          <a:endParaRPr lang="en-US" sz="1600" kern="1200" dirty="0"/>
        </a:p>
      </dsp:txBody>
      <dsp:txXfrm>
        <a:off x="277214" y="1797082"/>
        <a:ext cx="3189290" cy="426206"/>
      </dsp:txXfrm>
    </dsp:sp>
    <dsp:sp modelId="{5CAE3435-78E5-4544-8408-300035332E7B}">
      <dsp:nvSpPr>
        <dsp:cNvPr id="0" name=""/>
        <dsp:cNvSpPr/>
      </dsp:nvSpPr>
      <dsp:spPr>
        <a:xfrm>
          <a:off x="0" y="2595089"/>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7981CE-628F-4A1B-9340-651A1DA28799}">
      <dsp:nvSpPr>
        <dsp:cNvPr id="0" name=""/>
        <dsp:cNvSpPr/>
      </dsp:nvSpPr>
      <dsp:spPr>
        <a:xfrm>
          <a:off x="254157" y="2321054"/>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dirty="0"/>
            <a:t>Optimizer</a:t>
          </a:r>
          <a:r>
            <a:rPr lang="en-US" sz="1600" b="0" i="0" kern="1200" dirty="0"/>
            <a:t>: GAE</a:t>
          </a:r>
          <a:endParaRPr lang="en-US" sz="1600" kern="1200" dirty="0"/>
        </a:p>
      </dsp:txBody>
      <dsp:txXfrm>
        <a:off x="277214" y="2344111"/>
        <a:ext cx="3189290" cy="426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244FE06-922B-490C-BF96-599BC65F2AC7}" type="datetimeFigureOut">
              <a:rPr lang="he-IL" smtClean="0"/>
              <a:t>י"ז/אדר/תשפ"ה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FDF96CE-588E-478F-A4E5-FB63E4D863FF}" type="slidenum">
              <a:rPr lang="he-IL" smtClean="0"/>
              <a:t>‹#›</a:t>
            </a:fld>
            <a:endParaRPr lang="he-IL"/>
          </a:p>
        </p:txBody>
      </p:sp>
    </p:spTree>
    <p:extLst>
      <p:ext uri="{BB962C8B-B14F-4D97-AF65-F5344CB8AC3E}">
        <p14:creationId xmlns:p14="http://schemas.microsoft.com/office/powerpoint/2010/main" val="208227384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RAN</a:t>
            </a:r>
          </a:p>
          <a:p>
            <a:pPr algn="ct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Hello to everyone, </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en-US" sz="1200" kern="100" dirty="0">
                <a:effectLst/>
                <a:latin typeface="Aptos" panose="020B0004020202020204" pitchFamily="34" charset="0"/>
                <a:ea typeface="Aptos" panose="020B0004020202020204" pitchFamily="34" charset="0"/>
                <a:cs typeface="Arial" panose="020B0604020202020204" pitchFamily="34" charset="0"/>
              </a:rPr>
              <a:t>My name is Ran </a:t>
            </a:r>
            <a:r>
              <a:rPr lang="en-US" sz="1200" kern="100" dirty="0" err="1">
                <a:effectLst/>
                <a:latin typeface="Aptos" panose="020B0004020202020204" pitchFamily="34" charset="0"/>
                <a:ea typeface="Aptos" panose="020B0004020202020204" pitchFamily="34" charset="0"/>
                <a:cs typeface="Arial" panose="020B0604020202020204" pitchFamily="34" charset="0"/>
              </a:rPr>
              <a:t>Polac</a:t>
            </a:r>
            <a:r>
              <a:rPr lang="en-US" sz="1200" kern="100" dirty="0">
                <a:effectLst/>
                <a:latin typeface="Aptos" panose="020B0004020202020204" pitchFamily="34" charset="0"/>
                <a:ea typeface="Aptos" panose="020B0004020202020204" pitchFamily="34" charset="0"/>
                <a:cs typeface="Arial" panose="020B0604020202020204" pitchFamily="34" charset="0"/>
              </a:rPr>
              <a:t> , My partner is Roei Nizri, and we are excited to share the results of our research on Anomalies detection using graph Diffusion Models.</a:t>
            </a:r>
          </a:p>
          <a:p>
            <a:pPr algn="ct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In the next couple of minutes , we will explore how the methods we've learned about can be applied to detect and classify anomalies in several Databases.</a:t>
            </a:r>
          </a:p>
          <a:p>
            <a:pPr algn="ctr" rtl="1">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a:t>
            </a:fld>
            <a:endParaRPr lang="he-IL"/>
          </a:p>
        </p:txBody>
      </p:sp>
    </p:spTree>
    <p:extLst>
      <p:ext uri="{BB962C8B-B14F-4D97-AF65-F5344CB8AC3E}">
        <p14:creationId xmlns:p14="http://schemas.microsoft.com/office/powerpoint/2010/main" val="196145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Now we get preprocessed data, let’s move on to the process itself. This step involves applying the model, training, and analyzing the results</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10</a:t>
            </a:fld>
            <a:endParaRPr lang="he-IL"/>
          </a:p>
        </p:txBody>
      </p:sp>
    </p:spTree>
    <p:extLst>
      <p:ext uri="{BB962C8B-B14F-4D97-AF65-F5344CB8AC3E}">
        <p14:creationId xmlns:p14="http://schemas.microsoft.com/office/powerpoint/2010/main" val="108718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buNone/>
            </a:pPr>
            <a:r>
              <a:rPr lang="en-US" dirty="0"/>
              <a:t>let’s remember the modules of the model we used.</a:t>
            </a:r>
          </a:p>
          <a:p>
            <a:pPr algn="ctr">
              <a:buNone/>
            </a:pPr>
            <a:r>
              <a:rPr lang="en-US" dirty="0"/>
              <a:t>First, </a:t>
            </a:r>
            <a:r>
              <a:rPr lang="en-US" b="1" dirty="0"/>
              <a:t>Graph Construction</a:t>
            </a:r>
            <a:r>
              <a:rPr lang="en-US" dirty="0"/>
              <a:t>, we build the graph structure by defining nodes, edges, and their relationships.</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b="0" dirty="0"/>
              <a:t>Each node should have features such as text embeddings, author information, and publication details.</a:t>
            </a:r>
            <a:r>
              <a:rPr lang="he-IL" b="0" dirty="0"/>
              <a:t>.</a:t>
            </a:r>
            <a:endParaRPr lang="en-US" dirty="0"/>
          </a:p>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Next, </a:t>
            </a:r>
            <a:r>
              <a:rPr lang="en-US" b="1" dirty="0"/>
              <a:t>GAE</a:t>
            </a:r>
            <a:r>
              <a:rPr lang="en-US" dirty="0"/>
              <a:t> (Graph Autoencoder), which helps in learning a compressed representation of the graph, </a:t>
            </a:r>
            <a:r>
              <a:rPr lang="en-US" b="0" dirty="0"/>
              <a:t>We use a graph Convolutional network (GCN) to encode the graph into a latent space, capturing the structural and feature information. After we Train the autoencoder to reconstruct the original graph from the latent representation.</a:t>
            </a:r>
            <a:endParaRPr lang="en-US" dirty="0"/>
          </a:p>
          <a:p>
            <a:pPr algn="ctr">
              <a:buNone/>
            </a:pPr>
            <a:r>
              <a:rPr lang="en-US" dirty="0"/>
              <a:t>Finally, </a:t>
            </a:r>
            <a:r>
              <a:rPr lang="en-US" b="1" dirty="0"/>
              <a:t>DDPM</a:t>
            </a:r>
            <a:r>
              <a:rPr lang="en-US" dirty="0"/>
              <a:t> (Denoising Diffusion Probabilistic Model), which add noise to the data and learns to reverse it, allowing for better graph generation and anomaly detection.</a:t>
            </a:r>
          </a:p>
          <a:p>
            <a:pPr algn="ctr"/>
            <a:r>
              <a:rPr lang="en-US" dirty="0"/>
              <a:t>Together, these components analyzing the anomalies better.</a:t>
            </a:r>
          </a:p>
          <a:p>
            <a:pPr algn="ctr"/>
            <a:endParaRPr lang="en-US"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11</a:t>
            </a:fld>
            <a:endParaRPr lang="he-IL"/>
          </a:p>
        </p:txBody>
      </p:sp>
    </p:spTree>
    <p:extLst>
      <p:ext uri="{BB962C8B-B14F-4D97-AF65-F5344CB8AC3E}">
        <p14:creationId xmlns:p14="http://schemas.microsoft.com/office/powerpoint/2010/main" val="289175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dirty="0"/>
              <a:t>Here we can see the general architecture of the model and how all the parts are merged.</a:t>
            </a:r>
          </a:p>
          <a:p>
            <a:pPr algn="ctr">
              <a:buNone/>
            </a:pPr>
            <a:r>
              <a:rPr lang="en-US" dirty="0"/>
              <a:t>First, we start with </a:t>
            </a:r>
            <a:r>
              <a:rPr lang="en-US" b="1" dirty="0"/>
              <a:t>data preprocessing</a:t>
            </a:r>
            <a:r>
              <a:rPr lang="en-US" dirty="0"/>
              <a:t> as I explained.</a:t>
            </a:r>
          </a:p>
          <a:p>
            <a:pPr algn="ctr">
              <a:buNone/>
            </a:pPr>
            <a:r>
              <a:rPr lang="en-US" dirty="0"/>
              <a:t>Next, we use a </a:t>
            </a:r>
            <a:r>
              <a:rPr lang="en-US" b="1" dirty="0"/>
              <a:t>Graph Autoencoder</a:t>
            </a:r>
            <a:r>
              <a:rPr lang="en-US" dirty="0"/>
              <a:t>. it uses encoders and decoder , learns meaningful representations from the the organize graph.</a:t>
            </a:r>
          </a:p>
          <a:p>
            <a:pPr algn="ctr">
              <a:buNone/>
            </a:pPr>
            <a:r>
              <a:rPr lang="en-US" dirty="0"/>
              <a:t>We also generate </a:t>
            </a:r>
            <a:r>
              <a:rPr lang="en-US" b="1" dirty="0"/>
              <a:t>timestamps</a:t>
            </a:r>
            <a:r>
              <a:rPr lang="en-US" dirty="0"/>
              <a:t>, which help in analyzing the temporal dynamics.</a:t>
            </a:r>
          </a:p>
          <a:p>
            <a:pPr algn="ctr"/>
            <a:r>
              <a:rPr lang="en-US" dirty="0"/>
              <a:t>Finally, the </a:t>
            </a:r>
            <a:r>
              <a:rPr lang="en-US" b="1" dirty="0"/>
              <a:t>Graph Generation Model</a:t>
            </a:r>
            <a:r>
              <a:rPr lang="en-US" dirty="0"/>
              <a:t> combines a GCN and a </a:t>
            </a:r>
            <a:r>
              <a:rPr lang="en-US" b="1" dirty="0"/>
              <a:t>Diffusion Process</a:t>
            </a:r>
            <a:r>
              <a:rPr lang="en-US" dirty="0"/>
              <a:t> to generate realistic graphs.</a:t>
            </a:r>
          </a:p>
          <a:p>
            <a:pPr algn="ctr"/>
            <a:r>
              <a:rPr lang="en-US" sz="1200" dirty="0">
                <a:solidFill>
                  <a:prstClr val="black">
                    <a:hueOff val="0"/>
                    <a:satOff val="0"/>
                    <a:lumOff val="0"/>
                    <a:alphaOff val="0"/>
                  </a:prstClr>
                </a:solidFill>
                <a:latin typeface="Calibri"/>
              </a:rPr>
              <a:t>Practicality, We create latent embeddings z and sample random noise vectors and add them to z. </a:t>
            </a:r>
          </a:p>
          <a:p>
            <a:pPr algn="ctr"/>
            <a:r>
              <a:rPr lang="en-US" sz="1200" dirty="0">
                <a:solidFill>
                  <a:prstClr val="black">
                    <a:hueOff val="0"/>
                    <a:satOff val="0"/>
                    <a:lumOff val="0"/>
                    <a:alphaOff val="0"/>
                  </a:prstClr>
                </a:solidFill>
                <a:latin typeface="Calibri"/>
              </a:rPr>
              <a:t>We label some of these anomalies if their noise level crosses a limit. </a:t>
            </a:r>
          </a:p>
          <a:p>
            <a:pPr algn="ctr"/>
            <a:r>
              <a:rPr lang="en-US" sz="1200" dirty="0">
                <a:solidFill>
                  <a:prstClr val="black">
                    <a:hueOff val="0"/>
                    <a:satOff val="0"/>
                    <a:lumOff val="0"/>
                    <a:alphaOff val="0"/>
                  </a:prstClr>
                </a:solidFill>
                <a:latin typeface="Calibri"/>
              </a:rPr>
              <a:t>For these missions we used also` MLP to train the model that classifies whether a node is “anomalous” or “normal” based on the latent vectors.</a:t>
            </a:r>
          </a:p>
          <a:p>
            <a:pPr algn="ctr"/>
            <a:r>
              <a:rPr lang="en-US" sz="1200" dirty="0">
                <a:solidFill>
                  <a:prstClr val="black">
                    <a:hueOff val="0"/>
                    <a:satOff val="0"/>
                    <a:lumOff val="0"/>
                    <a:alphaOff val="0"/>
                  </a:prstClr>
                </a:solidFill>
                <a:latin typeface="Calibri"/>
              </a:rPr>
              <a:t>In the demonstration we will see - Real nodes (</a:t>
            </a:r>
            <a:r>
              <a:rPr lang="en-US" sz="1200" dirty="0" err="1">
                <a:solidFill>
                  <a:prstClr val="black">
                    <a:hueOff val="0"/>
                    <a:satOff val="0"/>
                    <a:lumOff val="0"/>
                    <a:alphaOff val="0"/>
                  </a:prstClr>
                </a:solidFill>
                <a:latin typeface="Calibri"/>
              </a:rPr>
              <a:t>latent_z</a:t>
            </a:r>
            <a:r>
              <a:rPr lang="en-US" sz="1200" dirty="0">
                <a:solidFill>
                  <a:prstClr val="black">
                    <a:hueOff val="0"/>
                    <a:satOff val="0"/>
                    <a:lumOff val="0"/>
                    <a:alphaOff val="0"/>
                  </a:prstClr>
                </a:solidFill>
                <a:latin typeface="Calibri"/>
              </a:rPr>
              <a:t>) labeled as normal (0) and Synthetic nodes (latent </a:t>
            </a:r>
            <a:r>
              <a:rPr lang="en-US" sz="1200" dirty="0" err="1">
                <a:solidFill>
                  <a:prstClr val="black">
                    <a:hueOff val="0"/>
                    <a:satOff val="0"/>
                    <a:lumOff val="0"/>
                    <a:alphaOff val="0"/>
                  </a:prstClr>
                </a:solidFill>
                <a:latin typeface="Calibri"/>
              </a:rPr>
              <a:t>synthetic_z</a:t>
            </a:r>
            <a:r>
              <a:rPr lang="en-US" sz="1200" dirty="0">
                <a:solidFill>
                  <a:prstClr val="black">
                    <a:hueOff val="0"/>
                    <a:satOff val="0"/>
                    <a:lumOff val="0"/>
                    <a:alphaOff val="0"/>
                  </a:prstClr>
                </a:solidFill>
                <a:latin typeface="Calibri"/>
              </a:rPr>
              <a:t>) labeled as anomalies (1).</a:t>
            </a:r>
          </a:p>
          <a:p>
            <a:pPr algn="ctr"/>
            <a:r>
              <a:rPr lang="en-US" sz="1200" dirty="0">
                <a:solidFill>
                  <a:prstClr val="black">
                    <a:hueOff val="0"/>
                    <a:satOff val="0"/>
                    <a:lumOff val="0"/>
                    <a:alphaOff val="0"/>
                  </a:prstClr>
                </a:solidFill>
                <a:latin typeface="Calibri"/>
              </a:rPr>
              <a:t>Let’s dive more to the process, ran will continue.</a:t>
            </a:r>
            <a:endParaRPr lang="en-US" dirty="0"/>
          </a:p>
        </p:txBody>
      </p:sp>
      <p:sp>
        <p:nvSpPr>
          <p:cNvPr id="4" name="Slide Number Placeholder 3"/>
          <p:cNvSpPr>
            <a:spLocks noGrp="1"/>
          </p:cNvSpPr>
          <p:nvPr>
            <p:ph type="sldNum" sz="quarter" idx="5"/>
          </p:nvPr>
        </p:nvSpPr>
        <p:spPr/>
        <p:txBody>
          <a:bodyPr/>
          <a:lstStyle/>
          <a:p>
            <a:fld id="{EFDF96CE-588E-478F-A4E5-FB63E4D863FF}" type="slidenum">
              <a:rPr lang="he-IL" smtClean="0"/>
              <a:t>12</a:t>
            </a:fld>
            <a:endParaRPr lang="he-IL"/>
          </a:p>
        </p:txBody>
      </p:sp>
    </p:spTree>
    <p:extLst>
      <p:ext uri="{BB962C8B-B14F-4D97-AF65-F5344CB8AC3E}">
        <p14:creationId xmlns:p14="http://schemas.microsoft.com/office/powerpoint/2010/main" val="1956729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b="0" dirty="0">
                <a:solidFill>
                  <a:srgbClr val="1178BE"/>
                </a:solidFill>
                <a:latin typeface="+mj-lt"/>
              </a:rPr>
              <a:t>RAN</a:t>
            </a:r>
          </a:p>
          <a:p>
            <a:pPr algn="ctr"/>
            <a:r>
              <a:rPr lang="en-US" b="0" dirty="0">
                <a:solidFill>
                  <a:srgbClr val="1178BE"/>
                </a:solidFill>
                <a:latin typeface="+mj-lt"/>
              </a:rPr>
              <a:t>Diffusion Model in the Latent Space to Generate Synthetic </a:t>
            </a:r>
          </a:p>
          <a:p>
            <a:pPr algn="ctr"/>
            <a:r>
              <a:rPr lang="en-US" sz="1200" b="0" dirty="0">
                <a:solidFill>
                  <a:prstClr val="black">
                    <a:hueOff val="0"/>
                    <a:satOff val="0"/>
                    <a:lumOff val="0"/>
                    <a:alphaOff val="0"/>
                  </a:prstClr>
                </a:solidFill>
                <a:latin typeface="Calibri"/>
              </a:rPr>
              <a:t>Adds noise to the data over multiple steps (forward diffusion). Learns to reverse this process to recover (or generate new) data. Below, we show a very simplified placeholder approach to create “anomalies”:</a:t>
            </a:r>
          </a:p>
          <a:p>
            <a:pPr algn="ctr"/>
            <a:r>
              <a:rPr lang="en-US" sz="1200" b="0" dirty="0">
                <a:solidFill>
                  <a:prstClr val="black">
                    <a:hueOff val="0"/>
                    <a:satOff val="0"/>
                    <a:lumOff val="0"/>
                    <a:alphaOff val="0"/>
                  </a:prstClr>
                </a:solidFill>
                <a:latin typeface="Calibri"/>
              </a:rPr>
              <a:t>We take latent embeddings z. We sample random noise vectors, add them to z. We label some of these “anomalous” if their noise level crosses a threshold or by random sampling.</a:t>
            </a:r>
          </a:p>
          <a:p>
            <a:pPr algn="ctr">
              <a:lnSpc>
                <a:spcPts val="1425"/>
              </a:lnSpc>
            </a:pPr>
            <a:r>
              <a:rPr lang="en-US" b="0" dirty="0">
                <a:solidFill>
                  <a:srgbClr val="1178BE"/>
                </a:solidFill>
                <a:latin typeface="+mj-lt"/>
              </a:rPr>
              <a:t>Build a Classifier for Anomaly Detection - </a:t>
            </a:r>
            <a:r>
              <a:rPr lang="en-US" b="0" dirty="0" err="1">
                <a:solidFill>
                  <a:srgbClr val="1178BE"/>
                </a:solidFill>
                <a:latin typeface="+mj-lt"/>
              </a:rPr>
              <a:t>AnomalyDetectorMLP</a:t>
            </a:r>
            <a:endParaRPr lang="en-US" sz="1200" b="0" dirty="0">
              <a:solidFill>
                <a:prstClr val="black">
                  <a:hueOff val="0"/>
                  <a:satOff val="0"/>
                  <a:lumOff val="0"/>
                  <a:alphaOff val="0"/>
                </a:prstClr>
              </a:solidFill>
              <a:latin typeface="Calibri"/>
            </a:endParaRPr>
          </a:p>
          <a:p>
            <a:pPr algn="ctr">
              <a:lnSpc>
                <a:spcPts val="1425"/>
              </a:lnSpc>
            </a:pPr>
            <a:r>
              <a:rPr lang="en-US" sz="1200" b="0" dirty="0">
                <a:solidFill>
                  <a:prstClr val="black">
                    <a:hueOff val="0"/>
                    <a:satOff val="0"/>
                    <a:lumOff val="0"/>
                    <a:alphaOff val="0"/>
                  </a:prstClr>
                </a:solidFill>
                <a:latin typeface="Calibri"/>
              </a:rPr>
              <a:t>Train the model that classifies whether a node is “anomalous” or “normal” based on the latent vectors. Our training set will consist of:</a:t>
            </a:r>
            <a:br>
              <a:rPr lang="en-US" sz="1200" b="0" dirty="0">
                <a:solidFill>
                  <a:prstClr val="black">
                    <a:hueOff val="0"/>
                    <a:satOff val="0"/>
                    <a:lumOff val="0"/>
                    <a:alphaOff val="0"/>
                  </a:prstClr>
                </a:solidFill>
                <a:latin typeface="Calibri"/>
              </a:rPr>
            </a:br>
            <a:r>
              <a:rPr lang="en-US" sz="1200" b="0" dirty="0">
                <a:solidFill>
                  <a:prstClr val="black">
                    <a:hueOff val="0"/>
                    <a:satOff val="0"/>
                    <a:lumOff val="0"/>
                    <a:alphaOff val="0"/>
                  </a:prstClr>
                </a:solidFill>
                <a:latin typeface="Calibri"/>
              </a:rPr>
              <a:t>Real nodes (latent z) labeled as normal (0).</a:t>
            </a:r>
          </a:p>
          <a:p>
            <a:pPr algn="ctr">
              <a:lnSpc>
                <a:spcPts val="1425"/>
              </a:lnSpc>
            </a:pPr>
            <a:r>
              <a:rPr lang="en-US" sz="1200" b="0" dirty="0">
                <a:solidFill>
                  <a:prstClr val="black">
                    <a:hueOff val="0"/>
                    <a:satOff val="0"/>
                    <a:lumOff val="0"/>
                    <a:alphaOff val="0"/>
                  </a:prstClr>
                </a:solidFill>
                <a:latin typeface="Calibri"/>
              </a:rPr>
              <a:t>Synthetic nodes (latent </a:t>
            </a:r>
            <a:r>
              <a:rPr lang="en-US" sz="1200" b="0" dirty="0" err="1">
                <a:solidFill>
                  <a:prstClr val="black">
                    <a:hueOff val="0"/>
                    <a:satOff val="0"/>
                    <a:lumOff val="0"/>
                    <a:alphaOff val="0"/>
                  </a:prstClr>
                </a:solidFill>
                <a:latin typeface="Calibri"/>
              </a:rPr>
              <a:t>synthetic_z</a:t>
            </a:r>
            <a:r>
              <a:rPr lang="en-US" sz="1200" b="0" dirty="0">
                <a:solidFill>
                  <a:prstClr val="black">
                    <a:hueOff val="0"/>
                    <a:satOff val="0"/>
                    <a:lumOff val="0"/>
                    <a:alphaOff val="0"/>
                  </a:prstClr>
                </a:solidFill>
                <a:latin typeface="Calibri"/>
              </a:rPr>
              <a:t>) labeled as anomalies (1).</a:t>
            </a:r>
          </a:p>
          <a:p>
            <a:pPr algn="ctr"/>
            <a:endParaRPr lang="en-US" sz="1200" b="0" dirty="0">
              <a:solidFill>
                <a:prstClr val="black">
                  <a:hueOff val="0"/>
                  <a:satOff val="0"/>
                  <a:lumOff val="0"/>
                  <a:alphaOff val="0"/>
                </a:prstClr>
              </a:solidFill>
              <a:latin typeface="Calibri"/>
            </a:endParaRPr>
          </a:p>
          <a:p>
            <a:pPr algn="ctr"/>
            <a:endParaRPr lang="he-IL" b="0"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13</a:t>
            </a:fld>
            <a:endParaRPr lang="he-IL"/>
          </a:p>
        </p:txBody>
      </p:sp>
    </p:spTree>
    <p:extLst>
      <p:ext uri="{BB962C8B-B14F-4D97-AF65-F5344CB8AC3E}">
        <p14:creationId xmlns:p14="http://schemas.microsoft.com/office/powerpoint/2010/main" val="40307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23850" lvl="1" indent="-161925" algn="ctr">
              <a:buFont typeface="Arial"/>
              <a:buChar char="•"/>
            </a:pPr>
            <a:r>
              <a:rPr lang="en-US" sz="1200" dirty="0">
                <a:solidFill>
                  <a:schemeClr val="tx2"/>
                </a:solidFill>
              </a:rPr>
              <a:t>At the beginning of the project, we worked with a single dataset – Cora.</a:t>
            </a:r>
          </a:p>
          <a:p>
            <a:pPr marL="323850" lvl="1" indent="-161925" algn="ctr">
              <a:buFont typeface="Arial"/>
              <a:buChar char="•"/>
            </a:pPr>
            <a:r>
              <a:rPr lang="en-US" sz="1200" dirty="0">
                <a:solidFill>
                  <a:schemeClr val="tx2"/>
                </a:solidFill>
              </a:rPr>
              <a:t> However by professor Zeev consulting, we add </a:t>
            </a:r>
            <a:r>
              <a:rPr lang="en-US" sz="1200" dirty="0" err="1">
                <a:solidFill>
                  <a:schemeClr val="tx2"/>
                </a:solidFill>
              </a:rPr>
              <a:t>CiteSeer</a:t>
            </a:r>
            <a:r>
              <a:rPr lang="en-US" sz="1200" dirty="0">
                <a:solidFill>
                  <a:schemeClr val="tx2"/>
                </a:solidFill>
              </a:rPr>
              <a:t> to evaluate how our model performs on different datasets. Incorporating both datasets allowed us to examine the flexibility and effectiveness of our approach in different graph structures.</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14</a:t>
            </a:fld>
            <a:endParaRPr lang="he-IL"/>
          </a:p>
        </p:txBody>
      </p:sp>
    </p:spTree>
    <p:extLst>
      <p:ext uri="{BB962C8B-B14F-4D97-AF65-F5344CB8AC3E}">
        <p14:creationId xmlns:p14="http://schemas.microsoft.com/office/powerpoint/2010/main" val="369277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BY ADAMW</a:t>
            </a: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15</a:t>
            </a:fld>
            <a:endParaRPr lang="he-IL"/>
          </a:p>
        </p:txBody>
      </p:sp>
    </p:spTree>
    <p:extLst>
      <p:ext uri="{BB962C8B-B14F-4D97-AF65-F5344CB8AC3E}">
        <p14:creationId xmlns:p14="http://schemas.microsoft.com/office/powerpoint/2010/main" val="220134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4E9B-D9F6-AE8A-9936-69C6703C2E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6EDC24B-504D-9488-C645-D06E4910130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D60519-608B-20D7-1BC5-00D31C12BE14}"/>
              </a:ext>
            </a:extLst>
          </p:cNvPr>
          <p:cNvSpPr>
            <a:spLocks noGrp="1"/>
          </p:cNvSpPr>
          <p:nvPr>
            <p:ph type="body" idx="1"/>
          </p:nvPr>
        </p:nvSpPr>
        <p:spPr/>
        <p:txBody>
          <a:bodyPr/>
          <a:lstStyle/>
          <a:p>
            <a:pPr marL="323850" lvl="1" indent="-161925">
              <a:buFont typeface="Arial"/>
              <a:buChar char="•"/>
            </a:pPr>
            <a:endParaRPr lang="en-US" sz="1200" dirty="0">
              <a:solidFill>
                <a:schemeClr val="tx2"/>
              </a:solidFill>
            </a:endParaRPr>
          </a:p>
        </p:txBody>
      </p:sp>
      <p:sp>
        <p:nvSpPr>
          <p:cNvPr id="4" name="מציין מיקום של מספר שקופית 3">
            <a:extLst>
              <a:ext uri="{FF2B5EF4-FFF2-40B4-BE49-F238E27FC236}">
                <a16:creationId xmlns:a16="http://schemas.microsoft.com/office/drawing/2014/main" id="{BEFB044D-4024-8842-0613-BFC8B9FF6775}"/>
              </a:ext>
            </a:extLst>
          </p:cNvPr>
          <p:cNvSpPr>
            <a:spLocks noGrp="1"/>
          </p:cNvSpPr>
          <p:nvPr>
            <p:ph type="sldNum" sz="quarter" idx="5"/>
          </p:nvPr>
        </p:nvSpPr>
        <p:spPr/>
        <p:txBody>
          <a:bodyPr/>
          <a:lstStyle/>
          <a:p>
            <a:fld id="{EFDF96CE-588E-478F-A4E5-FB63E4D863FF}" type="slidenum">
              <a:rPr lang="he-IL" smtClean="0"/>
              <a:t>17</a:t>
            </a:fld>
            <a:endParaRPr lang="he-IL"/>
          </a:p>
        </p:txBody>
      </p:sp>
    </p:spTree>
    <p:extLst>
      <p:ext uri="{BB962C8B-B14F-4D97-AF65-F5344CB8AC3E}">
        <p14:creationId xmlns:p14="http://schemas.microsoft.com/office/powerpoint/2010/main" val="3920160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ctr">
              <a:lnSpc>
                <a:spcPts val="2490"/>
              </a:lnSpc>
              <a:spcBef>
                <a:spcPct val="20000"/>
              </a:spcBef>
              <a:spcAft>
                <a:spcPts val="800"/>
              </a:spcAft>
              <a:buSzPts val="1000"/>
              <a:buFont typeface="Arial"/>
              <a:buChar char="•"/>
              <a:tabLst>
                <a:tab pos="457200" algn="l"/>
              </a:tabLst>
            </a:pPr>
            <a:r>
              <a:rPr lang="en-US" dirty="0"/>
              <a:t>The central dense region likely represents a well-connected group of papers frequently citing each other.</a:t>
            </a:r>
          </a:p>
          <a:p>
            <a:pPr marL="342900" lvl="0" indent="-342900" algn="ctr">
              <a:lnSpc>
                <a:spcPts val="2490"/>
              </a:lnSpc>
              <a:spcBef>
                <a:spcPct val="20000"/>
              </a:spcBef>
              <a:spcAft>
                <a:spcPts val="800"/>
              </a:spcAft>
              <a:buSzPts val="1000"/>
              <a:buFont typeface="Arial"/>
              <a:buChar char="•"/>
              <a:tabLst>
                <a:tab pos="457200" algn="l"/>
              </a:tabLst>
            </a:pPr>
            <a:r>
              <a:rPr lang="en-US" dirty="0"/>
              <a:t>The outliers (nodes far from the center) could be potential anomalies, indicating unusual citation patterns.</a:t>
            </a: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18</a:t>
            </a:fld>
            <a:endParaRPr lang="he-IL"/>
          </a:p>
        </p:txBody>
      </p:sp>
    </p:spTree>
    <p:extLst>
      <p:ext uri="{BB962C8B-B14F-4D97-AF65-F5344CB8AC3E}">
        <p14:creationId xmlns:p14="http://schemas.microsoft.com/office/powerpoint/2010/main" val="331524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buNone/>
            </a:pPr>
            <a:r>
              <a:rPr lang="en-US" sz="1800" kern="100" dirty="0">
                <a:effectLst/>
                <a:latin typeface="David" panose="020E0502060401010101" pitchFamily="34" charset="-79"/>
                <a:ea typeface="Aptos" panose="020B0004020202020204" pitchFamily="34" charset="0"/>
                <a:cs typeface="Arial" panose="020B0604020202020204" pitchFamily="34" charset="0"/>
              </a:rPr>
              <a:t>Nodes: Represent papers (or entities) in the Cora dataset.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David" panose="020E0502060401010101" pitchFamily="34" charset="-79"/>
                <a:ea typeface="Aptos" panose="020B0004020202020204" pitchFamily="34" charset="0"/>
                <a:cs typeface="Arial" panose="020B0604020202020204" pitchFamily="34" charset="0"/>
              </a:rPr>
              <a:t>Edges: Represent citations or relationships between nodes.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19</a:t>
            </a:fld>
            <a:endParaRPr lang="he-IL"/>
          </a:p>
        </p:txBody>
      </p:sp>
    </p:spTree>
    <p:extLst>
      <p:ext uri="{BB962C8B-B14F-4D97-AF65-F5344CB8AC3E}">
        <p14:creationId xmlns:p14="http://schemas.microsoft.com/office/powerpoint/2010/main" val="198590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buNone/>
            </a:pPr>
            <a:r>
              <a:rPr lang="en-US" sz="1200" kern="100" dirty="0">
                <a:effectLst/>
                <a:latin typeface="David" panose="020E0502060401010101" pitchFamily="34" charset="-79"/>
                <a:ea typeface="Aptos" panose="020B0004020202020204" pitchFamily="34" charset="0"/>
                <a:cs typeface="Arial" panose="020B0604020202020204" pitchFamily="34" charset="0"/>
              </a:rPr>
              <a:t>Nodes: Represent papers (or entities) in the </a:t>
            </a:r>
            <a:r>
              <a:rPr lang="en-US" sz="1200" kern="100" dirty="0" err="1">
                <a:effectLst/>
                <a:latin typeface="David" panose="020E0502060401010101" pitchFamily="34" charset="-79"/>
                <a:ea typeface="Aptos" panose="020B0004020202020204" pitchFamily="34" charset="0"/>
                <a:cs typeface="Arial" panose="020B0604020202020204" pitchFamily="34" charset="0"/>
              </a:rPr>
              <a:t>Citeseer</a:t>
            </a:r>
            <a:r>
              <a:rPr lang="en-US" sz="1200" kern="100" dirty="0">
                <a:effectLst/>
                <a:latin typeface="David" panose="020E0502060401010101" pitchFamily="34" charset="-79"/>
                <a:ea typeface="Aptos" panose="020B0004020202020204" pitchFamily="34" charset="0"/>
                <a:cs typeface="Arial" panose="020B0604020202020204" pitchFamily="34" charset="0"/>
              </a:rPr>
              <a:t> dataset.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200" kern="100" dirty="0">
                <a:effectLst/>
                <a:latin typeface="David" panose="020E0502060401010101" pitchFamily="34" charset="-79"/>
                <a:ea typeface="Aptos" panose="020B0004020202020204" pitchFamily="34" charset="0"/>
                <a:cs typeface="Arial" panose="020B0604020202020204" pitchFamily="34" charset="0"/>
              </a:rPr>
              <a:t>Edges: Represent citations or relationships between nodes.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20</a:t>
            </a:fld>
            <a:endParaRPr lang="he-IL"/>
          </a:p>
        </p:txBody>
      </p:sp>
    </p:spTree>
    <p:extLst>
      <p:ext uri="{BB962C8B-B14F-4D97-AF65-F5344CB8AC3E}">
        <p14:creationId xmlns:p14="http://schemas.microsoft.com/office/powerpoint/2010/main" val="123688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ctr" defTabSz="914400" rtl="1" eaLnBrk="1" latinLnBrk="0" hangingPunct="1"/>
            <a:r>
              <a:rPr lang="en-US" sz="3200" dirty="0"/>
              <a:t>In </a:t>
            </a:r>
            <a:r>
              <a:rPr lang="en-US" sz="3200" b="1" dirty="0"/>
              <a:t>Phase 1 of our research project</a:t>
            </a:r>
            <a:r>
              <a:rPr lang="en-US" sz="3200" dirty="0"/>
              <a:t>, we identified that </a:t>
            </a:r>
            <a:r>
              <a:rPr lang="en-US" sz="3200" b="1" dirty="0"/>
              <a:t>self-citations, collaborations, and field-specific patterns</a:t>
            </a:r>
            <a:r>
              <a:rPr lang="en-US" sz="3200" dirty="0"/>
              <a:t> create </a:t>
            </a:r>
            <a:r>
              <a:rPr lang="en-US" sz="3200" b="1" dirty="0"/>
              <a:t>structured relationships</a:t>
            </a:r>
            <a:r>
              <a:rPr lang="en-US" sz="3200" dirty="0"/>
              <a:t> in citation networks. This complexity makes it challenging to distinguish </a:t>
            </a:r>
            <a:r>
              <a:rPr lang="en-US" sz="3200" b="1" dirty="0"/>
              <a:t>true anomalies</a:t>
            </a:r>
            <a:r>
              <a:rPr lang="en-US" sz="3200" dirty="0"/>
              <a:t> from </a:t>
            </a:r>
            <a:r>
              <a:rPr lang="en-US" sz="3200" b="1" dirty="0"/>
              <a:t>natural citation behaviors</a:t>
            </a:r>
            <a:r>
              <a:rPr lang="en-US" sz="3200" dirty="0"/>
              <a:t>. </a:t>
            </a:r>
            <a:r>
              <a:rPr lang="en-US" sz="2000" dirty="0"/>
              <a:t>From here, we will remember some concepts of Graph Diffusion and anomaly detection and dive into the </a:t>
            </a:r>
            <a:r>
              <a:rPr lang="en-US" sz="2000" b="1" dirty="0"/>
              <a:t>model</a:t>
            </a:r>
            <a:r>
              <a:rPr lang="en-US" sz="2000" dirty="0"/>
              <a:t>, explaining how it addresses these complexities to improve anomaly detection.</a:t>
            </a:r>
            <a:r>
              <a:rPr lang="en-US" sz="1400" dirty="0"/>
              <a:t> </a:t>
            </a:r>
            <a:endParaRPr lang="he-IL" sz="14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FDF96CE-588E-478F-A4E5-FB63E4D863FF}" type="slidenum">
              <a:rPr lang="he-IL" smtClean="0"/>
              <a:t>2</a:t>
            </a:fld>
            <a:endParaRPr lang="he-IL"/>
          </a:p>
        </p:txBody>
      </p:sp>
    </p:spTree>
    <p:extLst>
      <p:ext uri="{BB962C8B-B14F-4D97-AF65-F5344CB8AC3E}">
        <p14:creationId xmlns:p14="http://schemas.microsoft.com/office/powerpoint/2010/main" val="3582512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indent="-342900" algn="ctr">
              <a:lnSpc>
                <a:spcPct val="107000"/>
              </a:lnSpc>
              <a:spcAft>
                <a:spcPts val="800"/>
              </a:spcAft>
              <a:buSzPts val="1000"/>
              <a:buFont typeface="Symbol" panose="05050102010706020507" pitchFamily="18" charset="2"/>
              <a:buChar char=""/>
              <a:tabLst>
                <a:tab pos="457200" algn="l"/>
              </a:tabLst>
            </a:pPr>
            <a:r>
              <a:rPr lang="en-US" dirty="0"/>
              <a:t>The anomalies detected are structurally different from normal nodes, proving that the model effectively identifies citation irregularities.</a:t>
            </a:r>
          </a:p>
          <a:p>
            <a:pPr marL="342900" indent="-342900" algn="ctr">
              <a:lnSpc>
                <a:spcPct val="107000"/>
              </a:lnSpc>
              <a:spcAft>
                <a:spcPts val="800"/>
              </a:spcAft>
              <a:buSzPts val="1000"/>
              <a:buFont typeface="Symbol" panose="05050102010706020507" pitchFamily="18" charset="2"/>
              <a:buChar char=""/>
              <a:tabLst>
                <a:tab pos="457200" algn="l"/>
              </a:tabLst>
            </a:pPr>
            <a:r>
              <a:rPr lang="en-US" dirty="0"/>
              <a:t>The diffusion-based anomaly detection method successfully separates normal and anomalous data.</a:t>
            </a: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21</a:t>
            </a:fld>
            <a:endParaRPr lang="he-IL"/>
          </a:p>
        </p:txBody>
      </p:sp>
    </p:spTree>
    <p:extLst>
      <p:ext uri="{BB962C8B-B14F-4D97-AF65-F5344CB8AC3E}">
        <p14:creationId xmlns:p14="http://schemas.microsoft.com/office/powerpoint/2010/main" val="358890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buNone/>
            </a:pPr>
            <a:r>
              <a:rPr lang="en-US" dirty="0"/>
              <a:t>ROEI</a:t>
            </a:r>
          </a:p>
          <a:p>
            <a:pPr algn="ctr">
              <a:buNone/>
            </a:pPr>
            <a:r>
              <a:rPr lang="en-US" dirty="0"/>
              <a:t>Now, Let’s understand how synthetic data impacts anomaly detection.</a:t>
            </a:r>
          </a:p>
          <a:p>
            <a:pPr algn="ctr">
              <a:buFont typeface="Arial" panose="020B0604020202020204" pitchFamily="34" charset="0"/>
              <a:buChar char="•"/>
            </a:pPr>
            <a:r>
              <a:rPr lang="en-US" dirty="0"/>
              <a:t>Synthetic data </a:t>
            </a:r>
            <a:r>
              <a:rPr lang="en-US" b="1" dirty="0"/>
              <a:t>fills gaps</a:t>
            </a:r>
            <a:r>
              <a:rPr lang="en-US" dirty="0"/>
              <a:t> in the dataset by generating new realistic samples.</a:t>
            </a:r>
          </a:p>
          <a:p>
            <a:pPr algn="ctr">
              <a:buFont typeface="Arial" panose="020B0604020202020204" pitchFamily="34" charset="0"/>
              <a:buChar char="•"/>
            </a:pPr>
            <a:r>
              <a:rPr lang="en-US" dirty="0"/>
              <a:t>It helps the model </a:t>
            </a:r>
            <a:r>
              <a:rPr lang="en-US" b="1" dirty="0"/>
              <a:t>understand variations in normal data</a:t>
            </a:r>
            <a:r>
              <a:rPr lang="en-US" dirty="0"/>
              <a:t>, making it easier to detect truly abnormal points</a:t>
            </a:r>
          </a:p>
          <a:p>
            <a:pPr algn="ctr">
              <a:buNone/>
            </a:pPr>
            <a:r>
              <a:rPr lang="en-US" dirty="0"/>
              <a:t>On the left, we see decision boundaries created using only labeled samples. The model struggles to clearly separate normal and anomalous points.</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The boundaries between normal and anomalous data are not very clear because the model has limited information.</a:t>
            </a:r>
          </a:p>
          <a:p>
            <a:pPr algn="ctr">
              <a:buNone/>
            </a:pPr>
            <a:r>
              <a:rPr lang="en-US" dirty="0"/>
              <a:t>On the right, we include synthetic data, which helps refine decision boundaries, making the anomaly detection more accurate.</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You can see that the decision boundaries are more well-defined, reducing the overlap between normal and anomalous regions.</a:t>
            </a:r>
          </a:p>
          <a:p>
            <a:pPr algn="ctr">
              <a:buNone/>
            </a:pPr>
            <a:r>
              <a:rPr lang="en-US" dirty="0"/>
              <a:t>The model can better distinguish between normal and abnormal data points.</a:t>
            </a:r>
          </a:p>
          <a:p>
            <a:pPr algn="ctr"/>
            <a:endParaRPr lang="he-IL" dirty="0"/>
          </a:p>
          <a:p>
            <a:pPr algn="ctr"/>
            <a:endParaRPr lang="he-IL" dirty="0"/>
          </a:p>
          <a:p>
            <a:pPr algn="ctr">
              <a:buNone/>
            </a:pPr>
            <a:r>
              <a:rPr lang="en-US" dirty="0"/>
              <a:t>Answer to questions:</a:t>
            </a:r>
            <a:br>
              <a:rPr lang="en-US" dirty="0"/>
            </a:br>
            <a:r>
              <a:rPr lang="en-US" b="1" dirty="0"/>
              <a:t>1. What does the left image represent?</a:t>
            </a:r>
          </a:p>
          <a:p>
            <a:pPr algn="ctr">
              <a:buFont typeface="Arial" panose="020B0604020202020204" pitchFamily="34" charset="0"/>
              <a:buChar char="•"/>
            </a:pPr>
            <a:r>
              <a:rPr lang="en-US" dirty="0"/>
              <a:t>The left image shows decision boundaries created using only labeled samples.</a:t>
            </a:r>
          </a:p>
          <a:p>
            <a:pPr algn="ctr">
              <a:buNone/>
            </a:pPr>
            <a:r>
              <a:rPr lang="en-US" b="1" dirty="0"/>
              <a:t>2. What does the right image represent?</a:t>
            </a:r>
          </a:p>
          <a:p>
            <a:pPr algn="ctr">
              <a:buFont typeface="Arial" panose="020B0604020202020204" pitchFamily="34" charset="0"/>
              <a:buChar char="•"/>
            </a:pPr>
            <a:r>
              <a:rPr lang="en-US" dirty="0"/>
              <a:t>The right image includes </a:t>
            </a:r>
            <a:r>
              <a:rPr lang="en-US" b="1" dirty="0"/>
              <a:t>synthetic data (augmented samples)</a:t>
            </a:r>
            <a:r>
              <a:rPr lang="en-US" dirty="0"/>
              <a:t> generated using diffusion models.</a:t>
            </a:r>
          </a:p>
          <a:p>
            <a:pPr algn="ctr">
              <a:buFont typeface="Arial" panose="020B0604020202020204" pitchFamily="34" charset="0"/>
              <a:buChar char="•"/>
            </a:pPr>
            <a:r>
              <a:rPr lang="en-US" dirty="0"/>
              <a:t>These additional samples help the model refine decision boundaries, making it easier to separate anomalies from normal data.</a:t>
            </a:r>
          </a:p>
          <a:p>
            <a:pPr algn="ctr">
              <a:buNone/>
            </a:pPr>
            <a:r>
              <a:rPr lang="en-US" b="1" dirty="0"/>
              <a:t>3. How does synthetic data improve anomaly detection?</a:t>
            </a:r>
            <a:endParaRPr lang="en-US" dirty="0"/>
          </a:p>
          <a:p>
            <a:pPr algn="ctr">
              <a:buFont typeface="Arial" panose="020B0604020202020204" pitchFamily="34" charset="0"/>
              <a:buChar char="•"/>
            </a:pPr>
            <a:r>
              <a:rPr lang="en-US" dirty="0"/>
              <a:t>The decision boundary becomes more </a:t>
            </a:r>
            <a:r>
              <a:rPr lang="en-US" b="1" dirty="0"/>
              <a:t>precise</a:t>
            </a:r>
            <a:r>
              <a:rPr lang="en-US" dirty="0"/>
              <a:t>, reducing false positives (normal points mistakenly labeled as anomalies) and false negatives (missed anomalies).</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23</a:t>
            </a:fld>
            <a:endParaRPr lang="he-IL"/>
          </a:p>
        </p:txBody>
      </p:sp>
    </p:spTree>
    <p:extLst>
      <p:ext uri="{BB962C8B-B14F-4D97-AF65-F5344CB8AC3E}">
        <p14:creationId xmlns:p14="http://schemas.microsoft.com/office/powerpoint/2010/main" val="1309950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buNone/>
            </a:pPr>
            <a:r>
              <a:rPr lang="en-US" dirty="0"/>
              <a:t>In addition, in this slide we see how the number of synthetic anomalies affects the model's performance.</a:t>
            </a:r>
          </a:p>
          <a:p>
            <a:pPr algn="ctr">
              <a:buNone/>
            </a:pPr>
            <a:r>
              <a:rPr lang="en-US" dirty="0"/>
              <a:t>On the left, we have a graph plotting the </a:t>
            </a:r>
            <a:r>
              <a:rPr lang="en-US" b="1" dirty="0"/>
              <a:t>AUPRC Score</a:t>
            </a:r>
            <a:r>
              <a:rPr lang="en-US" dirty="0"/>
              <a:t> (Area Under the Precision-Recall Curve) against the </a:t>
            </a:r>
            <a:r>
              <a:rPr lang="en-US" b="1" dirty="0"/>
              <a:t>Number of Synthetic Anomalies</a:t>
            </a:r>
            <a:r>
              <a:rPr lang="en-US" dirty="0"/>
              <a:t>. As we add more synthetic anomalies, the model's performance improves significantly.</a:t>
            </a:r>
          </a:p>
          <a:p>
            <a:pPr algn="ctr"/>
            <a:r>
              <a:rPr lang="en-US" dirty="0"/>
              <a:t>On the right, we see the details of different training runs with varying numbers of synthetic anomalies. The recall curve score increases as we introduce more synthetic anomalies, showing that generating additional data helps the model detect anomalies more accurately.</a:t>
            </a:r>
          </a:p>
          <a:p>
            <a:pPr marL="0" lvl="0" indent="0" algn="ctr" rtl="0">
              <a:lnSpc>
                <a:spcPct val="107000"/>
              </a:lnSpc>
              <a:spcAft>
                <a:spcPts val="800"/>
              </a:spcAft>
              <a:buSzPts val="1000"/>
              <a:buFont typeface="Symbol" panose="05050102010706020507" pitchFamily="18" charset="2"/>
              <a:buNone/>
              <a:tabLst>
                <a:tab pos="457200" algn="l"/>
              </a:tabLst>
            </a:pP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24</a:t>
            </a:fld>
            <a:endParaRPr lang="he-IL"/>
          </a:p>
        </p:txBody>
      </p:sp>
    </p:spTree>
    <p:extLst>
      <p:ext uri="{BB962C8B-B14F-4D97-AF65-F5344CB8AC3E}">
        <p14:creationId xmlns:p14="http://schemas.microsoft.com/office/powerpoint/2010/main" val="117171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dirty="0"/>
              <a:t>This slide also presents the model’s AUC (Area Under the Curve) performance based on different numbers of normal and anomalous nodes in the Cora dataset.</a:t>
            </a:r>
          </a:p>
          <a:p>
            <a:pPr algn="ctr">
              <a:buNone/>
            </a:pPr>
            <a:r>
              <a:rPr lang="en-US" dirty="0"/>
              <a:t>On the left, the graph shows how AUC improves as the percentage of normal nodes increases. As more normal data is included, the model learns better. On the right, we see the impact of increasing the number of anomalies—more anomalies help the model generalize better and improve detection accuracy.</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The red line is the research model, consistently outperforms the others. The purple and blue lines (KNN, Logistic Regression we will talk about them later) show improvement but remain lower in performance.</a:t>
            </a:r>
          </a:p>
          <a:p>
            <a:pPr algn="ctr"/>
            <a:r>
              <a:rPr lang="en-US" dirty="0"/>
              <a:t>From this, we learn that the ratio between synthetic nodes to normal nodes is crucial. It is not possible to overload the model with synthetic data; rather, it must be done smartly to ensure optimal learning and performance.</a:t>
            </a:r>
          </a:p>
        </p:txBody>
      </p:sp>
      <p:sp>
        <p:nvSpPr>
          <p:cNvPr id="4" name="Slide Number Placeholder 3"/>
          <p:cNvSpPr>
            <a:spLocks noGrp="1"/>
          </p:cNvSpPr>
          <p:nvPr>
            <p:ph type="sldNum" sz="quarter" idx="5"/>
          </p:nvPr>
        </p:nvSpPr>
        <p:spPr/>
        <p:txBody>
          <a:bodyPr/>
          <a:lstStyle/>
          <a:p>
            <a:fld id="{EFDF96CE-588E-478F-A4E5-FB63E4D863FF}" type="slidenum">
              <a:rPr lang="he-IL" smtClean="0"/>
              <a:t>25</a:t>
            </a:fld>
            <a:endParaRPr lang="he-IL"/>
          </a:p>
        </p:txBody>
      </p:sp>
    </p:spTree>
    <p:extLst>
      <p:ext uri="{BB962C8B-B14F-4D97-AF65-F5344CB8AC3E}">
        <p14:creationId xmlns:p14="http://schemas.microsoft.com/office/powerpoint/2010/main" val="494903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A8FA9-8203-35C6-5A43-80B1CFAE3AE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781BFDD-BFEE-F60C-6568-B1C4E6F2317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CC6DCB5-F7C5-1270-5524-36089D1F5028}"/>
              </a:ext>
            </a:extLst>
          </p:cNvPr>
          <p:cNvSpPr>
            <a:spLocks noGrp="1"/>
          </p:cNvSpPr>
          <p:nvPr>
            <p:ph type="body" idx="1"/>
          </p:nvPr>
        </p:nvSpPr>
        <p:spPr/>
        <p:txBody>
          <a:bodyPr/>
          <a:lstStyle/>
          <a:p>
            <a:pPr algn="ctr">
              <a:buFontTx/>
              <a:buNone/>
            </a:pPr>
            <a:r>
              <a:rPr lang="en-US" sz="1800" dirty="0"/>
              <a:t>Example of Cora data set setup:</a:t>
            </a:r>
            <a:endParaRPr lang="he-IL" sz="1800" dirty="0"/>
          </a:p>
          <a:p>
            <a:pPr lvl="3" algn="ctr">
              <a:buFont typeface="Arial" panose="020B0604020202020204" pitchFamily="34" charset="0"/>
              <a:buChar char="•"/>
            </a:pPr>
            <a:r>
              <a:rPr lang="en-US" sz="2800" b="1" dirty="0"/>
              <a:t>Sample Size:</a:t>
            </a:r>
            <a:r>
              <a:rPr lang="en-US" sz="2800" dirty="0"/>
              <a:t> around 2,200 nodes to train set, while the test set has about 500 nodes and validation got around 200 nodes</a:t>
            </a:r>
          </a:p>
          <a:p>
            <a:pPr lvl="3" algn="ctr">
              <a:buFont typeface="Arial" panose="020B0604020202020204" pitchFamily="34" charset="0"/>
              <a:buChar char="•"/>
            </a:pPr>
            <a:r>
              <a:rPr lang="en-US" sz="2800" dirty="0"/>
              <a:t>The exact numbers depend on the anomaly count.</a:t>
            </a:r>
          </a:p>
          <a:p>
            <a:pPr algn="ctr">
              <a:buFont typeface="Arial" panose="020B0604020202020204" pitchFamily="34" charset="0"/>
              <a:buChar char="•"/>
            </a:pPr>
            <a:r>
              <a:rPr lang="en-US" sz="2800" b="1" dirty="0"/>
              <a:t>We </a:t>
            </a:r>
            <a:r>
              <a:rPr lang="en-US" sz="2800" dirty="0"/>
              <a:t>introduce synthetic anomalies using Gaussian noise</a:t>
            </a:r>
          </a:p>
          <a:p>
            <a:pPr algn="ctr">
              <a:buFont typeface="Arial" panose="020B0604020202020204" pitchFamily="34" charset="0"/>
              <a:buChar char="•"/>
            </a:pPr>
            <a:r>
              <a:rPr lang="en-US" sz="2800" b="1" dirty="0"/>
              <a:t>With </a:t>
            </a:r>
            <a:r>
              <a:rPr lang="en-US" sz="2800" dirty="0"/>
              <a:t>a noise scale of </a:t>
            </a:r>
            <a:r>
              <a:rPr lang="en-US" sz="2800" b="1" dirty="0"/>
              <a:t>0.8</a:t>
            </a:r>
            <a:r>
              <a:rPr lang="en-US" sz="2800" dirty="0"/>
              <a:t>.</a:t>
            </a:r>
          </a:p>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for tuning hyperparameters and preventing overfitting,</a:t>
            </a:r>
            <a:endParaRPr lang="en-US" sz="1800" dirty="0"/>
          </a:p>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The model is trained on the Train Set; it is evaluated on the Validation Set to assess its performance.</a:t>
            </a:r>
            <a:endParaRPr lang="en-US" sz="2800" b="1" dirty="0"/>
          </a:p>
        </p:txBody>
      </p:sp>
      <p:sp>
        <p:nvSpPr>
          <p:cNvPr id="4" name="מציין מיקום של מספר שקופית 3">
            <a:extLst>
              <a:ext uri="{FF2B5EF4-FFF2-40B4-BE49-F238E27FC236}">
                <a16:creationId xmlns:a16="http://schemas.microsoft.com/office/drawing/2014/main" id="{AFAB63D7-B570-C142-A3CA-9992F72F0446}"/>
              </a:ext>
            </a:extLst>
          </p:cNvPr>
          <p:cNvSpPr>
            <a:spLocks noGrp="1"/>
          </p:cNvSpPr>
          <p:nvPr>
            <p:ph type="sldNum" sz="quarter" idx="5"/>
          </p:nvPr>
        </p:nvSpPr>
        <p:spPr/>
        <p:txBody>
          <a:bodyPr/>
          <a:lstStyle/>
          <a:p>
            <a:fld id="{EFDF96CE-588E-478F-A4E5-FB63E4D863FF}" type="slidenum">
              <a:rPr lang="he-IL" smtClean="0"/>
              <a:t>26</a:t>
            </a:fld>
            <a:endParaRPr lang="he-IL"/>
          </a:p>
        </p:txBody>
      </p:sp>
    </p:spTree>
    <p:extLst>
      <p:ext uri="{BB962C8B-B14F-4D97-AF65-F5344CB8AC3E}">
        <p14:creationId xmlns:p14="http://schemas.microsoft.com/office/powerpoint/2010/main" val="284692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11E7C-2561-3E4A-1BD3-F1E4D568D0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A74306F-0071-6D3F-2B84-3FE9E98CA27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8FAAF2C-BDA4-B813-5790-03C81AE5DAFC}"/>
              </a:ext>
            </a:extLst>
          </p:cNvPr>
          <p:cNvSpPr>
            <a:spLocks noGrp="1"/>
          </p:cNvSpPr>
          <p:nvPr>
            <p:ph type="body" idx="1"/>
          </p:nvPr>
        </p:nvSpPr>
        <p:spPr/>
        <p:txBody>
          <a:bodyPr/>
          <a:lstStyle/>
          <a:p>
            <a:pPr algn="ctr"/>
            <a:r>
              <a:rPr lang="en-US" sz="4000" dirty="0"/>
              <a:t>In the testing and evaluation phase, we focus on: </a:t>
            </a:r>
          </a:p>
          <a:p>
            <a:pPr algn="ctr">
              <a:buFontTx/>
              <a:buNone/>
            </a:pPr>
            <a:r>
              <a:rPr lang="en-US" sz="2800" b="1" dirty="0"/>
              <a:t>Evaluation Metrics:</a:t>
            </a:r>
            <a:br>
              <a:rPr lang="en-US" sz="2800" dirty="0"/>
            </a:br>
            <a:r>
              <a:rPr lang="en-US" sz="2800" dirty="0"/>
              <a:t>We use key metrics like the curves - AUROC and AUPRC to measure how well the model classifies anomalies.</a:t>
            </a:r>
          </a:p>
          <a:p>
            <a:pPr algn="ctr">
              <a:buNone/>
            </a:pPr>
            <a:r>
              <a:rPr lang="en-US" sz="2800" b="1" dirty="0"/>
              <a:t>Performance Comparison:</a:t>
            </a:r>
            <a:br>
              <a:rPr lang="en-US" sz="2800" dirty="0"/>
            </a:br>
            <a:r>
              <a:rPr lang="en-US" sz="2800" dirty="0"/>
              <a:t>We compares different models used for anomaly detection, highlighting their strengths and weaknesses.</a:t>
            </a:r>
          </a:p>
          <a:p>
            <a:pPr algn="ctr">
              <a:buFont typeface="Arial" panose="020B0604020202020204" pitchFamily="34" charset="0"/>
              <a:buChar char="•"/>
            </a:pPr>
            <a:r>
              <a:rPr lang="en-US" sz="2800" b="1" dirty="0"/>
              <a:t>Isolation Forest</a:t>
            </a:r>
            <a:r>
              <a:rPr lang="en-US" sz="2800" dirty="0"/>
              <a:t>: Trained on </a:t>
            </a:r>
            <a:r>
              <a:rPr lang="en-US" sz="2800" b="1" dirty="0"/>
              <a:t>PCA-reduced embeddings (</a:t>
            </a:r>
            <a:r>
              <a:rPr lang="en-US" sz="4000" dirty="0"/>
              <a:t>a vector with 10 values</a:t>
            </a:r>
            <a:r>
              <a:rPr lang="en-US" sz="2800" b="1" dirty="0"/>
              <a:t>)</a:t>
            </a:r>
            <a:r>
              <a:rPr lang="en-US" sz="2800" dirty="0"/>
              <a:t> but doesn’t use graph structure. It struggles with low-dimensional features and fails completely</a:t>
            </a:r>
          </a:p>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dirty="0"/>
              <a:t>KNN with PCA</a:t>
            </a:r>
            <a:r>
              <a:rPr lang="en-US" sz="2800" dirty="0"/>
              <a:t>: Also trained on </a:t>
            </a:r>
            <a:r>
              <a:rPr lang="en-US" sz="2800" b="1" dirty="0"/>
              <a:t>PCA-reduced embeddings (</a:t>
            </a:r>
            <a:r>
              <a:rPr lang="en-US" sz="2800" dirty="0"/>
              <a:t>a vector with 10 values</a:t>
            </a:r>
            <a:r>
              <a:rPr lang="en-US" sz="2800" b="1" dirty="0"/>
              <a:t>)</a:t>
            </a:r>
            <a:r>
              <a:rPr lang="en-US" sz="2800" dirty="0"/>
              <a:t> and performs well by learning distances between points.</a:t>
            </a:r>
          </a:p>
          <a:p>
            <a:pPr algn="ctr">
              <a:buFont typeface="Arial" panose="020B0604020202020204" pitchFamily="34" charset="0"/>
              <a:buChar char="•"/>
            </a:pPr>
            <a:r>
              <a:rPr lang="en-US" sz="2800" b="1" dirty="0"/>
              <a:t>Logistic Regression</a:t>
            </a:r>
            <a:r>
              <a:rPr lang="en-US" sz="2800" dirty="0"/>
              <a:t>: Trained on </a:t>
            </a:r>
            <a:r>
              <a:rPr lang="en-US" sz="2800" b="1" dirty="0"/>
              <a:t>full embeddings (</a:t>
            </a:r>
            <a:r>
              <a:rPr lang="en-US" sz="2800" dirty="0"/>
              <a:t>a vector with 64 values</a:t>
            </a:r>
            <a:r>
              <a:rPr lang="en-US" sz="2800" b="1" dirty="0"/>
              <a:t>)</a:t>
            </a:r>
            <a:r>
              <a:rPr lang="en-US" sz="2800" dirty="0"/>
              <a:t> but also doesn’t use graph structure. It’s not good at handling complex patterns, leading to weak performance </a:t>
            </a:r>
          </a:p>
          <a:p>
            <a:pPr algn="ctr">
              <a:buFont typeface="Arial" panose="020B0604020202020204" pitchFamily="34" charset="0"/>
              <a:buChar char="•"/>
            </a:pPr>
            <a:r>
              <a:rPr lang="en-US" sz="2800" b="1" dirty="0"/>
              <a:t>The model of our research - Graph Autoencoder (GAE) with DDPM</a:t>
            </a:r>
            <a:r>
              <a:rPr lang="en-US" sz="2800" dirty="0"/>
              <a:t>: Trained on </a:t>
            </a:r>
            <a:r>
              <a:rPr lang="en-US" sz="2800" b="1" dirty="0"/>
              <a:t>learned graph embeddings (</a:t>
            </a:r>
            <a:r>
              <a:rPr lang="en-US" sz="2800" dirty="0"/>
              <a:t>a vector with 64 values</a:t>
            </a:r>
            <a:r>
              <a:rPr lang="en-US" sz="2800" b="1" dirty="0"/>
              <a:t>)</a:t>
            </a:r>
            <a:r>
              <a:rPr lang="en-US" sz="2800" dirty="0"/>
              <a:t> and is the only model that uses graph structure. </a:t>
            </a:r>
          </a:p>
          <a:p>
            <a:pPr algn="ctr">
              <a:buFont typeface="Arial" panose="020B0604020202020204" pitchFamily="34" charset="0"/>
              <a:buChar char="•"/>
            </a:pPr>
            <a:r>
              <a:rPr lang="en-US" sz="2800" dirty="0"/>
              <a:t>It </a:t>
            </a:r>
            <a:r>
              <a:rPr lang="en-US" sz="2800" b="1" dirty="0"/>
              <a:t>learns relationships between nodes</a:t>
            </a:r>
            <a:r>
              <a:rPr lang="en-US" sz="2800" dirty="0"/>
              <a:t>, making it best</a:t>
            </a:r>
          </a:p>
          <a:p>
            <a:pPr algn="ctr">
              <a:buFont typeface="Arial" panose="020B0604020202020204" pitchFamily="34" charset="0"/>
              <a:buChar char="•"/>
            </a:pPr>
            <a:r>
              <a:rPr lang="en-US" sz="2800" dirty="0"/>
              <a:t>Lets continue.</a:t>
            </a:r>
          </a:p>
        </p:txBody>
      </p:sp>
      <p:sp>
        <p:nvSpPr>
          <p:cNvPr id="4" name="מציין מיקום של מספר שקופית 3">
            <a:extLst>
              <a:ext uri="{FF2B5EF4-FFF2-40B4-BE49-F238E27FC236}">
                <a16:creationId xmlns:a16="http://schemas.microsoft.com/office/drawing/2014/main" id="{73F97FCC-4886-37F2-CF9B-217D267B9AE6}"/>
              </a:ext>
            </a:extLst>
          </p:cNvPr>
          <p:cNvSpPr>
            <a:spLocks noGrp="1"/>
          </p:cNvSpPr>
          <p:nvPr>
            <p:ph type="sldNum" sz="quarter" idx="5"/>
          </p:nvPr>
        </p:nvSpPr>
        <p:spPr/>
        <p:txBody>
          <a:bodyPr/>
          <a:lstStyle/>
          <a:p>
            <a:fld id="{EFDF96CE-588E-478F-A4E5-FB63E4D863FF}" type="slidenum">
              <a:rPr lang="he-IL" smtClean="0"/>
              <a:t>27</a:t>
            </a:fld>
            <a:endParaRPr lang="he-IL"/>
          </a:p>
        </p:txBody>
      </p:sp>
    </p:spTree>
    <p:extLst>
      <p:ext uri="{BB962C8B-B14F-4D97-AF65-F5344CB8AC3E}">
        <p14:creationId xmlns:p14="http://schemas.microsoft.com/office/powerpoint/2010/main" val="2950460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Font typeface="+mj-lt"/>
              <a:buAutoNum type="arabicPeriod"/>
            </a:pPr>
            <a:r>
              <a:rPr lang="en-US" b="1" dirty="0"/>
              <a:t>AUPRC (Area Under the Precision-Recall Curve)</a:t>
            </a:r>
            <a:r>
              <a:rPr lang="en-US" dirty="0"/>
              <a:t> – shown on the left</a:t>
            </a:r>
          </a:p>
          <a:p>
            <a:pPr algn="ctr">
              <a:buFont typeface="+mj-lt"/>
              <a:buAutoNum type="arabicPeriod"/>
            </a:pPr>
            <a:r>
              <a:rPr lang="en-US" b="1" dirty="0"/>
              <a:t>AUROC (Area Under the Receiver Operating Characteristic Curve)</a:t>
            </a:r>
            <a:r>
              <a:rPr lang="en-US" dirty="0"/>
              <a:t> – shown on the right</a:t>
            </a:r>
          </a:p>
          <a:p>
            <a:pPr algn="ctr">
              <a:buFont typeface="Arial" panose="020B0604020202020204" pitchFamily="34" charset="0"/>
              <a:buChar char="•"/>
            </a:pPr>
            <a:r>
              <a:rPr lang="en-US" b="1" dirty="0"/>
              <a:t>Isolation Forest</a:t>
            </a:r>
            <a:r>
              <a:rPr lang="en-US" dirty="0"/>
              <a:t> performs the worst, with very low scores.</a:t>
            </a:r>
          </a:p>
          <a:p>
            <a:pPr algn="ctr">
              <a:buFont typeface="Arial" panose="020B0604020202020204" pitchFamily="34" charset="0"/>
              <a:buChar char="•"/>
            </a:pPr>
            <a:r>
              <a:rPr lang="en-US" b="1" dirty="0"/>
              <a:t>Logistic Regression</a:t>
            </a:r>
            <a:r>
              <a:rPr lang="en-US" dirty="0"/>
              <a:t> does better but still struggle, with moderate scores.</a:t>
            </a:r>
          </a:p>
          <a:p>
            <a:pPr algn="ctr">
              <a:buFont typeface="Arial" panose="020B0604020202020204" pitchFamily="34" charset="0"/>
              <a:buChar char="•"/>
            </a:pPr>
            <a:r>
              <a:rPr lang="en-US" b="1" dirty="0"/>
              <a:t>KNN (with PCA)</a:t>
            </a:r>
            <a:r>
              <a:rPr lang="en-US" dirty="0"/>
              <a:t> performs well, showing a significant improvement.</a:t>
            </a:r>
            <a:endParaRPr lang="he-IL" dirty="0"/>
          </a:p>
          <a:p>
            <a:pPr algn="ctr">
              <a:buFont typeface="Arial" panose="020B0604020202020204" pitchFamily="34" charset="0"/>
              <a:buChar char="•"/>
            </a:pPr>
            <a:r>
              <a:rPr lang="en-US" b="1" dirty="0"/>
              <a:t>The research model GAE &amp; DDPM (Graph Autoencoder with Diffusion Model)</a:t>
            </a:r>
            <a:r>
              <a:rPr lang="en-US" dirty="0"/>
              <a:t> is the best performer, achieving the highest scores.</a:t>
            </a:r>
          </a:p>
          <a:p>
            <a:pPr algn="ctr"/>
            <a:r>
              <a:rPr lang="en-US" dirty="0"/>
              <a:t>These results confirm that using graph-based models, especially with diffusion techniques, leads to good anomaly detection performance.</a:t>
            </a:r>
          </a:p>
          <a:p>
            <a:pPr algn="ctr"/>
            <a:endParaRPr lang="en-US" dirty="0"/>
          </a:p>
          <a:p>
            <a:pPr algn="ctr"/>
            <a:endParaRPr lang="en-US" dirty="0"/>
          </a:p>
          <a:p>
            <a:pPr algn="ctr"/>
            <a:endParaRPr lang="en-US" dirty="0"/>
          </a:p>
          <a:p>
            <a:pPr algn="ctr"/>
            <a:r>
              <a:rPr lang="en-US" dirty="0"/>
              <a:t>Adding what is </a:t>
            </a:r>
            <a:r>
              <a:rPr lang="en-US" dirty="0" err="1"/>
              <a:t>pca</a:t>
            </a:r>
            <a:r>
              <a:rPr lang="en-US" dirty="0"/>
              <a:t>:</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b="1" dirty="0"/>
              <a:t>PCA (Principal Component Analysis)</a:t>
            </a:r>
            <a:r>
              <a:rPr lang="en-US" dirty="0"/>
              <a:t> is a </a:t>
            </a:r>
            <a:r>
              <a:rPr lang="en-US" b="1" dirty="0"/>
              <a:t>dimensionality reduction technique</a:t>
            </a:r>
            <a:r>
              <a:rPr lang="en-US" dirty="0"/>
              <a:t> used in machine learning and data analysis. It helps simplify large datasets by transforming them into a </a:t>
            </a:r>
            <a:r>
              <a:rPr lang="en-US" b="1" dirty="0"/>
              <a:t>smaller number of important features</a:t>
            </a:r>
            <a:r>
              <a:rPr lang="en-US" dirty="0"/>
              <a:t> while preserving as much information as possible.</a:t>
            </a:r>
          </a:p>
          <a:p>
            <a:pPr algn="ctr"/>
            <a:endParaRPr lang="en-US" dirty="0"/>
          </a:p>
          <a:p>
            <a:pPr algn="ctr"/>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28</a:t>
            </a:fld>
            <a:endParaRPr lang="he-IL"/>
          </a:p>
        </p:txBody>
      </p:sp>
    </p:spTree>
    <p:extLst>
      <p:ext uri="{BB962C8B-B14F-4D97-AF65-F5344CB8AC3E}">
        <p14:creationId xmlns:p14="http://schemas.microsoft.com/office/powerpoint/2010/main" val="3314211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9529-EE60-FBE5-FF6A-94B3614DBB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7680E-EB01-18D2-B892-D25C83D4F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A9F65-23A4-1E80-4F2F-C960D2D1F18F}"/>
              </a:ext>
            </a:extLst>
          </p:cNvPr>
          <p:cNvSpPr>
            <a:spLocks noGrp="1"/>
          </p:cNvSpPr>
          <p:nvPr>
            <p:ph type="body" idx="1"/>
          </p:nvPr>
        </p:nvSpPr>
        <p:spPr/>
        <p:txBody>
          <a:bodyPr/>
          <a:lstStyle/>
          <a:p>
            <a:pPr algn="ctr">
              <a:buNone/>
            </a:pPr>
            <a:r>
              <a:rPr lang="en-US" dirty="0"/>
              <a:t>In addition, During fine-tuning, we checked for overfitting using a validation test. </a:t>
            </a:r>
          </a:p>
          <a:p>
            <a:pPr algn="ctr">
              <a:buNone/>
            </a:pPr>
            <a:r>
              <a:rPr lang="en-US" dirty="0"/>
              <a:t>The validation results were slightly worse than the training results, showing that we haven’t overfitting.</a:t>
            </a:r>
          </a:p>
          <a:p>
            <a:pPr algn="ctr">
              <a:buNone/>
            </a:pPr>
            <a:r>
              <a:rPr lang="en-US" dirty="0"/>
              <a:t>This helped us ensure the model learns well without just memorizing the training data.</a:t>
            </a:r>
          </a:p>
          <a:p>
            <a:pPr algn="ctr">
              <a:buNone/>
            </a:pPr>
            <a:r>
              <a:rPr lang="en-US" dirty="0"/>
              <a:t>And ran will continue with the result.</a:t>
            </a:r>
            <a:endParaRPr lang="he-IL" dirty="0"/>
          </a:p>
        </p:txBody>
      </p:sp>
      <p:sp>
        <p:nvSpPr>
          <p:cNvPr id="4" name="Slide Number Placeholder 3">
            <a:extLst>
              <a:ext uri="{FF2B5EF4-FFF2-40B4-BE49-F238E27FC236}">
                <a16:creationId xmlns:a16="http://schemas.microsoft.com/office/drawing/2014/main" id="{3FAF02EB-6810-C062-086A-837A2D37A0D4}"/>
              </a:ext>
            </a:extLst>
          </p:cNvPr>
          <p:cNvSpPr>
            <a:spLocks noGrp="1"/>
          </p:cNvSpPr>
          <p:nvPr>
            <p:ph type="sldNum" sz="quarter" idx="5"/>
          </p:nvPr>
        </p:nvSpPr>
        <p:spPr/>
        <p:txBody>
          <a:bodyPr/>
          <a:lstStyle/>
          <a:p>
            <a:fld id="{EFDF96CE-588E-478F-A4E5-FB63E4D863FF}" type="slidenum">
              <a:rPr lang="he-IL" smtClean="0"/>
              <a:t>29</a:t>
            </a:fld>
            <a:endParaRPr lang="he-IL"/>
          </a:p>
        </p:txBody>
      </p:sp>
    </p:spTree>
    <p:extLst>
      <p:ext uri="{BB962C8B-B14F-4D97-AF65-F5344CB8AC3E}">
        <p14:creationId xmlns:p14="http://schemas.microsoft.com/office/powerpoint/2010/main" val="2296395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5A4FE-5E9C-DFEF-18C8-568657109D0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10C4663-BE02-70E8-B1FB-7E4FA867CC1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FB778DD-27F9-A871-DB01-FE6186859EAC}"/>
              </a:ext>
            </a:extLst>
          </p:cNvPr>
          <p:cNvSpPr>
            <a:spLocks noGrp="1"/>
          </p:cNvSpPr>
          <p:nvPr>
            <p:ph type="body" idx="1"/>
          </p:nvPr>
        </p:nvSpPr>
        <p:spPr/>
        <p:txBody>
          <a:bodyPr/>
          <a:lstStyle/>
          <a:p>
            <a:pPr algn="ctr" rtl="1">
              <a:lnSpc>
                <a:spcPct val="107000"/>
              </a:lnSpc>
              <a:spcAft>
                <a:spcPts val="800"/>
              </a:spcAft>
              <a:buSzPts val="1000"/>
              <a:tabLst>
                <a:tab pos="457200" algn="l"/>
              </a:tabLst>
            </a:pPr>
            <a:r>
              <a:rPr lang="en-US" b="1" dirty="0">
                <a:solidFill>
                  <a:srgbClr val="1178BE"/>
                </a:solidFill>
                <a:latin typeface="+mj-lt"/>
              </a:rPr>
              <a:t>RAN</a:t>
            </a:r>
          </a:p>
          <a:p>
            <a:pPr algn="ctr" rtl="1">
              <a:lnSpc>
                <a:spcPct val="107000"/>
              </a:lnSpc>
              <a:spcAft>
                <a:spcPts val="800"/>
              </a:spcAft>
              <a:buSzPts val="1000"/>
              <a:tabLst>
                <a:tab pos="457200" algn="l"/>
              </a:tabLst>
            </a:pPr>
            <a:r>
              <a:rPr lang="en-US" b="1" dirty="0">
                <a:solidFill>
                  <a:srgbClr val="1178BE"/>
                </a:solidFill>
                <a:latin typeface="+mj-lt"/>
              </a:rPr>
              <a:t>Significance:</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High accuracy and F1-score (~0.963) indicate that the model performs well in distinguishing anomalies.</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AUROC and AUPRC are lower than accuracy but still very strong (~0.94-0.98), meaning that the model maintains good performance despite class imbalance.</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The results confirm that introducing synthetic anomalies and Gaussian noise significantly improves anomaly detection accuracy.</a:t>
            </a:r>
          </a:p>
          <a:p>
            <a:pPr algn="ctr"/>
            <a:endParaRPr lang="en-US" dirty="0"/>
          </a:p>
        </p:txBody>
      </p:sp>
      <p:sp>
        <p:nvSpPr>
          <p:cNvPr id="4" name="מציין מיקום של מספר שקופית 3">
            <a:extLst>
              <a:ext uri="{FF2B5EF4-FFF2-40B4-BE49-F238E27FC236}">
                <a16:creationId xmlns:a16="http://schemas.microsoft.com/office/drawing/2014/main" id="{9F3E4B18-31A6-0710-FA67-B02C2E698167}"/>
              </a:ext>
            </a:extLst>
          </p:cNvPr>
          <p:cNvSpPr>
            <a:spLocks noGrp="1"/>
          </p:cNvSpPr>
          <p:nvPr>
            <p:ph type="sldNum" sz="quarter" idx="5"/>
          </p:nvPr>
        </p:nvSpPr>
        <p:spPr/>
        <p:txBody>
          <a:bodyPr/>
          <a:lstStyle/>
          <a:p>
            <a:fld id="{EFDF96CE-588E-478F-A4E5-FB63E4D863FF}" type="slidenum">
              <a:rPr lang="he-IL" smtClean="0"/>
              <a:t>30</a:t>
            </a:fld>
            <a:endParaRPr lang="he-IL"/>
          </a:p>
        </p:txBody>
      </p:sp>
    </p:spTree>
    <p:extLst>
      <p:ext uri="{BB962C8B-B14F-4D97-AF65-F5344CB8AC3E}">
        <p14:creationId xmlns:p14="http://schemas.microsoft.com/office/powerpoint/2010/main" val="74466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In this project, we explored </a:t>
            </a:r>
            <a:r>
              <a:rPr lang="en-US" b="1" dirty="0"/>
              <a:t>anomaly detection using graph diffusion models</a:t>
            </a:r>
            <a:r>
              <a:rPr lang="en-US" dirty="0"/>
              <a:t>, starting with the </a:t>
            </a:r>
            <a:r>
              <a:rPr lang="en-US" b="1" dirty="0"/>
              <a:t>Cora dataset</a:t>
            </a:r>
            <a:r>
              <a:rPr lang="en-US" dirty="0"/>
              <a:t> and later expanding to </a:t>
            </a:r>
            <a:r>
              <a:rPr lang="en-US" b="1" dirty="0"/>
              <a:t>CiteSeer</a:t>
            </a:r>
            <a:r>
              <a:rPr lang="en-US" dirty="0"/>
              <a:t> to evaluate the model’s adaptability to different graph structures.</a:t>
            </a:r>
          </a:p>
          <a:p>
            <a:pPr algn="l"/>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32</a:t>
            </a:fld>
            <a:endParaRPr lang="he-IL"/>
          </a:p>
        </p:txBody>
      </p:sp>
    </p:spTree>
    <p:extLst>
      <p:ext uri="{BB962C8B-B14F-4D97-AF65-F5344CB8AC3E}">
        <p14:creationId xmlns:p14="http://schemas.microsoft.com/office/powerpoint/2010/main" val="3259764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Graph anomaly detection is the process of identifying </a:t>
            </a:r>
            <a:r>
              <a:rPr lang="en-US" sz="1200" b="1" dirty="0"/>
              <a:t>irregular patterns, unusual behaviors, or unexpected structures</a:t>
            </a:r>
            <a:r>
              <a:rPr lang="en-US" sz="1200" dirty="0"/>
              <a:t> within a graph. Graphs are a powerful way to represent real-world data, where </a:t>
            </a:r>
            <a:r>
              <a:rPr lang="en-US" sz="1200" b="1" dirty="0"/>
              <a:t>entities (nodes) are connected through relationships (edges).</a:t>
            </a:r>
            <a:r>
              <a:rPr lang="en-US" sz="1200" dirty="0"/>
              <a:t> Unlike traditional anomaly detection in tabular data, graph anomaly detection must account for both </a:t>
            </a:r>
            <a:r>
              <a:rPr lang="en-US" sz="1200" b="1" dirty="0"/>
              <a:t>individual node attributes and structural relationships</a:t>
            </a:r>
            <a:r>
              <a:rPr lang="en-US" sz="1200" dirty="0"/>
              <a:t> between entities.</a:t>
            </a:r>
          </a:p>
          <a:p>
            <a:pPr algn="l"/>
            <a:endParaRPr lang="en-US" sz="1200" dirty="0"/>
          </a:p>
          <a:p>
            <a:pPr algn="l"/>
            <a:r>
              <a:rPr lang="en-US" sz="1200" dirty="0"/>
              <a:t>Unlike standard anomaly detection, which deals with independent data points, graph anomaly detection requires analyzing </a:t>
            </a:r>
            <a:r>
              <a:rPr lang="en-US" sz="1200" b="1" dirty="0"/>
              <a:t>both individual node/edge properties and the overall structure of the graph.</a:t>
            </a:r>
            <a:r>
              <a:rPr lang="en-US" sz="1200" dirty="0"/>
              <a:t> Anomalies can emerge in different ways—some may involve </a:t>
            </a:r>
            <a:r>
              <a:rPr lang="en-US" sz="1200" b="1" dirty="0"/>
              <a:t>isolated suspicious nodes</a:t>
            </a:r>
            <a:r>
              <a:rPr lang="en-US" sz="1200" dirty="0"/>
              <a:t>, while others arise from </a:t>
            </a:r>
            <a:r>
              <a:rPr lang="en-US" sz="1200" b="1" dirty="0"/>
              <a:t>subtle changes in connectivity patterns</a:t>
            </a:r>
            <a:r>
              <a:rPr lang="en-US" sz="1200" dirty="0"/>
              <a:t> within the graph.</a:t>
            </a:r>
            <a:endParaRPr lang="he-IL" sz="2000" dirty="0"/>
          </a:p>
          <a:p>
            <a:pPr algn="l"/>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3</a:t>
            </a:fld>
            <a:endParaRPr lang="he-IL"/>
          </a:p>
        </p:txBody>
      </p:sp>
    </p:spTree>
    <p:extLst>
      <p:ext uri="{BB962C8B-B14F-4D97-AF65-F5344CB8AC3E}">
        <p14:creationId xmlns:p14="http://schemas.microsoft.com/office/powerpoint/2010/main" val="1861748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E84DD-4FE6-2AD3-CF0D-BDD8496C6B25}"/>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8199F0C-BC97-F2D5-D08B-EA6080F0342F}"/>
              </a:ext>
            </a:extLst>
          </p:cNvPr>
          <p:cNvSpPr>
            <a:spLocks noGrp="1" noChangeArrowheads="1"/>
          </p:cNvSpPr>
          <p:nvPr>
            <p:ph type="sldNum" sz="quarter" idx="5"/>
          </p:nvPr>
        </p:nvSpPr>
        <p:spPr>
          <a:ln/>
        </p:spPr>
        <p:txBody>
          <a:bodyPr/>
          <a:lstStyle/>
          <a:p>
            <a:fld id="{9C508CA1-4A30-4636-BD34-AD36897CBEBE}" type="slidenum">
              <a:rPr lang="en-US" altLang="en-IL"/>
              <a:pPr/>
              <a:t>33</a:t>
            </a:fld>
            <a:endParaRPr lang="en-US" altLang="en-IL"/>
          </a:p>
        </p:txBody>
      </p:sp>
      <p:sp>
        <p:nvSpPr>
          <p:cNvPr id="253954" name="Rectangle 2">
            <a:extLst>
              <a:ext uri="{FF2B5EF4-FFF2-40B4-BE49-F238E27FC236}">
                <a16:creationId xmlns:a16="http://schemas.microsoft.com/office/drawing/2014/main" id="{55D32A9A-C2C1-0F49-D9BE-8EC703DAADF4}"/>
              </a:ext>
            </a:extLst>
          </p:cNvPr>
          <p:cNvSpPr>
            <a:spLocks noGrp="1" noRot="1" noChangeAspect="1" noChangeArrowheads="1" noTextEdit="1"/>
          </p:cNvSpPr>
          <p:nvPr>
            <p:ph type="sldImg"/>
          </p:nvPr>
        </p:nvSpPr>
        <p:spPr>
          <a:ln/>
        </p:spPr>
      </p:sp>
      <p:sp>
        <p:nvSpPr>
          <p:cNvPr id="253955" name="Rectangle 3">
            <a:extLst>
              <a:ext uri="{FF2B5EF4-FFF2-40B4-BE49-F238E27FC236}">
                <a16:creationId xmlns:a16="http://schemas.microsoft.com/office/drawing/2014/main" id="{A4C677C9-5328-D510-2B85-9780961F4528}"/>
              </a:ext>
            </a:extLst>
          </p:cNvPr>
          <p:cNvSpPr>
            <a:spLocks noGrp="1" noChangeArrowheads="1"/>
          </p:cNvSpPr>
          <p:nvPr>
            <p:ph type="body" idx="1"/>
          </p:nvPr>
        </p:nvSpPr>
        <p:spPr/>
        <p:txBody>
          <a:bodyPr/>
          <a:lstStyle/>
          <a:p>
            <a:pPr algn="ctr"/>
            <a:r>
              <a:rPr lang="en-US" dirty="0"/>
              <a:t>Thank you all for your attention and for joining us this evening.</a:t>
            </a:r>
          </a:p>
          <a:p>
            <a:pPr algn="ctr"/>
            <a:r>
              <a:rPr lang="en-US" dirty="0"/>
              <a:t>We are happy to answer questions you might have.</a:t>
            </a:r>
          </a:p>
        </p:txBody>
      </p:sp>
    </p:spTree>
    <p:extLst>
      <p:ext uri="{BB962C8B-B14F-4D97-AF65-F5344CB8AC3E}">
        <p14:creationId xmlns:p14="http://schemas.microsoft.com/office/powerpoint/2010/main" val="188421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b="1" dirty="0"/>
              <a:t>Challenges in Anomaly Detection</a:t>
            </a:r>
          </a:p>
          <a:p>
            <a:pPr algn="ctr"/>
            <a:r>
              <a:rPr lang="en-US" b="1" dirty="0"/>
              <a:t>Complexity:</a:t>
            </a:r>
            <a:endParaRPr lang="en-US" dirty="0"/>
          </a:p>
          <a:p>
            <a:pPr algn="ctr"/>
            <a:r>
              <a:rPr lang="en-US" dirty="0"/>
              <a:t>The dataset has complex relationships which makes it harder to detect anomalies.</a:t>
            </a:r>
          </a:p>
          <a:p>
            <a:pPr algn="ctr"/>
            <a:r>
              <a:rPr lang="en-US" b="1" dirty="0"/>
              <a:t>Volume:</a:t>
            </a:r>
            <a:br>
              <a:rPr lang="en-US" dirty="0"/>
            </a:br>
            <a:r>
              <a:rPr lang="en-US" dirty="0"/>
              <a:t>With a large number of data, processing the data efficiently is challenging. Additionally, there may not be enough data for certain types of anomalies..</a:t>
            </a:r>
          </a:p>
          <a:p>
            <a:pPr algn="ctr"/>
            <a:r>
              <a:rPr lang="en-US" b="1" dirty="0"/>
              <a:t>Scalability:</a:t>
            </a:r>
            <a:br>
              <a:rPr lang="en-US" dirty="0"/>
            </a:br>
            <a:r>
              <a:rPr lang="en-US" dirty="0"/>
              <a:t>As the dataset grows, our detection methods need to scale to handle the increasing volume.</a:t>
            </a:r>
            <a:endParaRPr lang="he-IL" dirty="0"/>
          </a:p>
          <a:p>
            <a:pPr algn="ctr">
              <a:buFontTx/>
              <a:buNone/>
            </a:pPr>
            <a:r>
              <a:rPr lang="en-US" b="1" dirty="0"/>
              <a:t>Detecting  citations:</a:t>
            </a:r>
            <a:br>
              <a:rPr lang="en-US" dirty="0"/>
            </a:br>
            <a:r>
              <a:rPr lang="en-US" dirty="0"/>
              <a:t>It’s important to differentiate between normal citation patterns and unusual ones that might indicate fake citations (false positives).</a:t>
            </a:r>
          </a:p>
          <a:p>
            <a:pPr algn="ctr"/>
            <a:r>
              <a:rPr lang="en-US" dirty="0"/>
              <a:t>These challenges highlight why anomaly detection in the dataset is both difficult and essential.</a:t>
            </a:r>
          </a:p>
          <a:p>
            <a:pPr algn="l"/>
            <a:endParaRPr lang="he-IL" dirty="0"/>
          </a:p>
          <a:p>
            <a:pPr algn="ctr"/>
            <a:endParaRPr lang="en-US"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4</a:t>
            </a:fld>
            <a:endParaRPr lang="he-IL"/>
          </a:p>
        </p:txBody>
      </p:sp>
    </p:spTree>
    <p:extLst>
      <p:ext uri="{BB962C8B-B14F-4D97-AF65-F5344CB8AC3E}">
        <p14:creationId xmlns:p14="http://schemas.microsoft.com/office/powerpoint/2010/main" val="205195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2190C-7CA0-F937-19F1-BBC2709B6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6A96D-FF39-46AF-5D7B-8CB28CB6E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D396F-DEBA-B6E2-A89D-BE4A4F05E939}"/>
              </a:ext>
            </a:extLst>
          </p:cNvPr>
          <p:cNvSpPr>
            <a:spLocks noGrp="1"/>
          </p:cNvSpPr>
          <p:nvPr>
            <p:ph type="body" idx="1"/>
          </p:nvPr>
        </p:nvSpPr>
        <p:spPr/>
        <p:txBody>
          <a:bodyPr/>
          <a:lstStyle/>
          <a:p>
            <a:pPr algn="l"/>
            <a:r>
              <a:rPr lang="en-US" dirty="0"/>
              <a:t>RAN</a:t>
            </a:r>
            <a:endParaRPr lang="he-IL" dirty="0"/>
          </a:p>
        </p:txBody>
      </p:sp>
      <p:sp>
        <p:nvSpPr>
          <p:cNvPr id="4" name="Slide Number Placeholder 3">
            <a:extLst>
              <a:ext uri="{FF2B5EF4-FFF2-40B4-BE49-F238E27FC236}">
                <a16:creationId xmlns:a16="http://schemas.microsoft.com/office/drawing/2014/main" id="{86CC754D-9F9D-B70F-5213-34C0F37FEE62}"/>
              </a:ext>
            </a:extLst>
          </p:cNvPr>
          <p:cNvSpPr>
            <a:spLocks noGrp="1"/>
          </p:cNvSpPr>
          <p:nvPr>
            <p:ph type="sldNum" sz="quarter" idx="5"/>
          </p:nvPr>
        </p:nvSpPr>
        <p:spPr/>
        <p:txBody>
          <a:bodyPr/>
          <a:lstStyle/>
          <a:p>
            <a:fld id="{EFDF96CE-588E-478F-A4E5-FB63E4D863FF}" type="slidenum">
              <a:rPr lang="he-IL" smtClean="0"/>
              <a:t>5</a:t>
            </a:fld>
            <a:endParaRPr lang="he-IL"/>
          </a:p>
        </p:txBody>
      </p:sp>
    </p:spTree>
    <p:extLst>
      <p:ext uri="{BB962C8B-B14F-4D97-AF65-F5344CB8AC3E}">
        <p14:creationId xmlns:p14="http://schemas.microsoft.com/office/powerpoint/2010/main" val="298300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dirty="0"/>
              <a:t>ROEI</a:t>
            </a:r>
          </a:p>
          <a:p>
            <a:pPr algn="ctr"/>
            <a:r>
              <a:rPr lang="en-US" dirty="0"/>
              <a:t>Thank you Ran. Now, I will provide some background to give context to this topic. This will help us remember and understand why this subject is important and what led to its development.</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6</a:t>
            </a:fld>
            <a:endParaRPr lang="he-IL"/>
          </a:p>
        </p:txBody>
      </p:sp>
    </p:spTree>
    <p:extLst>
      <p:ext uri="{BB962C8B-B14F-4D97-AF65-F5344CB8AC3E}">
        <p14:creationId xmlns:p14="http://schemas.microsoft.com/office/powerpoint/2010/main" val="382302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None/>
            </a:pPr>
            <a:r>
              <a:rPr lang="en-US" dirty="0"/>
              <a:t>To remember, Diffusion models help in tasks like anomaly detection and synthetic data generation like in our needs</a:t>
            </a:r>
          </a:p>
          <a:p>
            <a:pPr algn="l">
              <a:buNone/>
            </a:pPr>
            <a:r>
              <a:rPr lang="en-US" dirty="0"/>
              <a:t>Diffusion models work by adding noise to data and then learning to reverse the process. </a:t>
            </a:r>
          </a:p>
          <a:p>
            <a:pPr algn="l">
              <a:buNone/>
            </a:pPr>
            <a:r>
              <a:rPr lang="en-US" dirty="0"/>
              <a:t>This allows to generate realistic graph structures and even create synthetic data by changes over the process.</a:t>
            </a:r>
          </a:p>
          <a:p>
            <a:pPr algn="l"/>
            <a:r>
              <a:rPr lang="en-US" sz="1200" dirty="0">
                <a:solidFill>
                  <a:prstClr val="black">
                    <a:hueOff val="0"/>
                    <a:satOff val="0"/>
                    <a:lumOff val="0"/>
                    <a:alphaOff val="0"/>
                  </a:prstClr>
                </a:solidFill>
                <a:latin typeface="Calibri"/>
              </a:rPr>
              <a:t>In our research model, we adds noise to the data over multiple steps – in forward diffusion, due to</a:t>
            </a:r>
          </a:p>
          <a:p>
            <a:pPr algn="l"/>
            <a:r>
              <a:rPr lang="en-US" sz="1200" dirty="0">
                <a:solidFill>
                  <a:prstClr val="black">
                    <a:hueOff val="0"/>
                    <a:satOff val="0"/>
                    <a:lumOff val="0"/>
                    <a:alphaOff val="0"/>
                  </a:prstClr>
                </a:solidFill>
                <a:latin typeface="Calibri"/>
              </a:rPr>
              <a:t>the model success learns to reverse this process to recover or generate new data.</a:t>
            </a:r>
          </a:p>
          <a:p>
            <a:pPr algn="l"/>
            <a:endParaRPr lang="en-US" dirty="0"/>
          </a:p>
          <a:p>
            <a:pPr algn="l"/>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7</a:t>
            </a:fld>
            <a:endParaRPr lang="he-IL"/>
          </a:p>
        </p:txBody>
      </p:sp>
    </p:spTree>
    <p:extLst>
      <p:ext uri="{BB962C8B-B14F-4D97-AF65-F5344CB8AC3E}">
        <p14:creationId xmlns:p14="http://schemas.microsoft.com/office/powerpoint/2010/main" val="58047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894C-3D7F-C088-387B-E644803C5C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EB78811-4E5D-D3C7-AE02-4DAA28DC665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AD05449-3B7B-D314-04A0-C2652055762F}"/>
              </a:ext>
            </a:extLst>
          </p:cNvPr>
          <p:cNvSpPr>
            <a:spLocks noGrp="1"/>
          </p:cNvSpPr>
          <p:nvPr>
            <p:ph type="body" idx="1"/>
          </p:nvPr>
        </p:nvSpPr>
        <p:spPr/>
        <p:txBody>
          <a:bodyPr/>
          <a:lstStyle/>
          <a:p>
            <a:pPr marL="742950" lvl="1" indent="-285750" algn="ctr">
              <a:buFont typeface="Arial" panose="020B0604020202020204" pitchFamily="34" charset="0"/>
              <a:buChar char="•"/>
            </a:pPr>
            <a:r>
              <a:rPr lang="en-US" sz="1200" dirty="0"/>
              <a:t>Researchers have developed various models that take advantage of the structural properties of graphs.</a:t>
            </a:r>
            <a:endParaRPr lang="en-US" dirty="0"/>
          </a:p>
          <a:p>
            <a:pPr algn="ctr">
              <a:buNone/>
            </a:pPr>
            <a:r>
              <a:rPr lang="en-US" dirty="0"/>
              <a:t>The approach in our research uses diffusion model to generate graphs while learning both structures and node features at the same time.</a:t>
            </a:r>
          </a:p>
          <a:p>
            <a:pPr algn="ctr">
              <a:buNone/>
            </a:pPr>
            <a:r>
              <a:rPr lang="en-US" dirty="0"/>
              <a:t>It creates synthetic anomalies examples, which help balance datasets and improve model training.</a:t>
            </a:r>
          </a:p>
        </p:txBody>
      </p:sp>
      <p:sp>
        <p:nvSpPr>
          <p:cNvPr id="4" name="מציין מיקום של מספר שקופית 3">
            <a:extLst>
              <a:ext uri="{FF2B5EF4-FFF2-40B4-BE49-F238E27FC236}">
                <a16:creationId xmlns:a16="http://schemas.microsoft.com/office/drawing/2014/main" id="{ED521D64-5B1A-90AD-741A-E72D66B79BEC}"/>
              </a:ext>
            </a:extLst>
          </p:cNvPr>
          <p:cNvSpPr>
            <a:spLocks noGrp="1"/>
          </p:cNvSpPr>
          <p:nvPr>
            <p:ph type="sldNum" sz="quarter" idx="5"/>
          </p:nvPr>
        </p:nvSpPr>
        <p:spPr/>
        <p:txBody>
          <a:bodyPr/>
          <a:lstStyle/>
          <a:p>
            <a:fld id="{EFDF96CE-588E-478F-A4E5-FB63E4D863FF}" type="slidenum">
              <a:rPr lang="he-IL" smtClean="0"/>
              <a:t>8</a:t>
            </a:fld>
            <a:endParaRPr lang="he-IL"/>
          </a:p>
        </p:txBody>
      </p:sp>
    </p:spTree>
    <p:extLst>
      <p:ext uri="{BB962C8B-B14F-4D97-AF65-F5344CB8AC3E}">
        <p14:creationId xmlns:p14="http://schemas.microsoft.com/office/powerpoint/2010/main" val="212318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buNone/>
            </a:pPr>
            <a:r>
              <a:rPr lang="en-US" dirty="0"/>
              <a:t>Before using the data, we need to preprocess it to ensure it’s ready for the model.</a:t>
            </a:r>
          </a:p>
          <a:p>
            <a:pPr algn="ctr">
              <a:buNone/>
            </a:pPr>
            <a:r>
              <a:rPr lang="en-US" dirty="0"/>
              <a:t>First, we extract </a:t>
            </a:r>
            <a:r>
              <a:rPr lang="en-US" b="1" dirty="0"/>
              <a:t>Node Features</a:t>
            </a:r>
            <a:r>
              <a:rPr lang="en-US" dirty="0"/>
              <a:t>, which describe the properties of each node.</a:t>
            </a:r>
          </a:p>
          <a:p>
            <a:pPr algn="ctr">
              <a:buNone/>
            </a:pPr>
            <a:r>
              <a:rPr lang="en-US" dirty="0"/>
              <a:t>Next, we consider the </a:t>
            </a:r>
            <a:r>
              <a:rPr lang="en-US" b="1" dirty="0"/>
              <a:t>Node Timestamp</a:t>
            </a:r>
            <a:r>
              <a:rPr lang="en-US" dirty="0"/>
              <a:t>, which helping us analyze time-based patterns.</a:t>
            </a:r>
          </a:p>
          <a:p>
            <a:pPr algn="ctr">
              <a:buNone/>
            </a:pPr>
            <a:r>
              <a:rPr lang="en-US" dirty="0"/>
              <a:t>Then, we apply </a:t>
            </a:r>
            <a:r>
              <a:rPr lang="en-US" b="1" dirty="0"/>
              <a:t>Feature Normalization </a:t>
            </a:r>
            <a:r>
              <a:rPr lang="en-US" dirty="0"/>
              <a:t>to scale data consistently and prevent model bias</a:t>
            </a:r>
          </a:p>
          <a:p>
            <a:pPr algn="ctr">
              <a:buNone/>
            </a:pPr>
            <a:r>
              <a:rPr lang="en-US" dirty="0"/>
              <a:t>Finally, we perform </a:t>
            </a:r>
            <a:r>
              <a:rPr lang="en-US" b="1" dirty="0"/>
              <a:t>Pre Graph Construction</a:t>
            </a:r>
            <a:r>
              <a:rPr lang="en-US" dirty="0"/>
              <a:t>, converting the dataset into a structured format that captures relationships between nodes.</a:t>
            </a: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9</a:t>
            </a:fld>
            <a:endParaRPr lang="he-IL"/>
          </a:p>
        </p:txBody>
      </p:sp>
    </p:spTree>
    <p:extLst>
      <p:ext uri="{BB962C8B-B14F-4D97-AF65-F5344CB8AC3E}">
        <p14:creationId xmlns:p14="http://schemas.microsoft.com/office/powerpoint/2010/main" val="301435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anPolac@gmail.com" TargetMode="External"/><Relationship Id="rId4" Type="http://schemas.openxmlformats.org/officeDocument/2006/relationships/hyperlink" Target="mailto:RoeiNizri1@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4" name="Title 1"/>
          <p:cNvSpPr txBox="1">
            <a:spLocks/>
          </p:cNvSpPr>
          <p:nvPr/>
        </p:nvSpPr>
        <p:spPr>
          <a:xfrm>
            <a:off x="783335" y="980435"/>
            <a:ext cx="7351921" cy="113703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fr-FR" sz="2800" b="1" kern="100">
                <a:solidFill>
                  <a:schemeClr val="bg1"/>
                </a:solidFill>
                <a:latin typeface="David" panose="020E0502060401010101" pitchFamily="34" charset="-79"/>
                <a:ea typeface="Aptos" panose="020B0004020202020204" pitchFamily="34" charset="0"/>
                <a:cs typeface="Arial" panose="020B0604020202020204" pitchFamily="34" charset="0"/>
              </a:rPr>
              <a:t>A</a:t>
            </a:r>
            <a:r>
              <a:rPr lang="en-US" sz="2800" b="1" kern="100">
                <a:solidFill>
                  <a:schemeClr val="bg1"/>
                </a:solidFill>
                <a:latin typeface="David" panose="020E0502060401010101" pitchFamily="34" charset="-79"/>
                <a:ea typeface="Aptos" panose="020B0004020202020204" pitchFamily="34" charset="0"/>
                <a:cs typeface="Arial" panose="020B0604020202020204" pitchFamily="34" charset="0"/>
              </a:rPr>
              <a:t>nomalies Detection</a:t>
            </a:r>
            <a:br>
              <a:rPr lang="en-US" sz="2800" b="1" kern="100">
                <a:solidFill>
                  <a:schemeClr val="bg1"/>
                </a:solidFill>
                <a:latin typeface="David" panose="020E0502060401010101" pitchFamily="34" charset="-79"/>
                <a:ea typeface="Aptos" panose="020B0004020202020204" pitchFamily="34" charset="0"/>
                <a:cs typeface="Arial" panose="020B0604020202020204" pitchFamily="34" charset="0"/>
              </a:rPr>
            </a:br>
            <a:r>
              <a:rPr lang="fr-FR" sz="2800" b="1" kern="100">
                <a:solidFill>
                  <a:schemeClr val="bg1"/>
                </a:solidFill>
                <a:latin typeface="David" panose="020E0502060401010101" pitchFamily="34" charset="-79"/>
                <a:ea typeface="Aptos" panose="020B0004020202020204" pitchFamily="34" charset="0"/>
                <a:cs typeface="Arial" panose="020B0604020202020204" pitchFamily="34" charset="0"/>
              </a:rPr>
              <a:t>Using Graph Diffusion Model</a:t>
            </a:r>
            <a:endParaRPr lang="en-US" sz="28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p:txBody>
      </p:sp>
      <p:sp>
        <p:nvSpPr>
          <p:cNvPr id="5" name="TextBox 9">
            <a:extLst>
              <a:ext uri="{FF2B5EF4-FFF2-40B4-BE49-F238E27FC236}">
                <a16:creationId xmlns:a16="http://schemas.microsoft.com/office/drawing/2014/main" id="{6CE25A53-9BDD-B4DD-6CAD-DD23823A12F0}"/>
              </a:ext>
            </a:extLst>
          </p:cNvPr>
          <p:cNvSpPr txBox="1"/>
          <p:nvPr/>
        </p:nvSpPr>
        <p:spPr>
          <a:xfrm>
            <a:off x="1843315" y="1884142"/>
            <a:ext cx="5689599" cy="620426"/>
          </a:xfrm>
          <a:prstGeom prst="rect">
            <a:avLst/>
          </a:prstGeom>
          <a:noFill/>
        </p:spPr>
        <p:txBody>
          <a:bodyPr wrap="square">
            <a:spAutoFit/>
          </a:bodyPr>
          <a:lstStyle/>
          <a:p>
            <a:pPr algn="l" defTabSz="457200" rtl="0">
              <a:lnSpc>
                <a:spcPct val="110000"/>
              </a:lnSpc>
              <a:spcAft>
                <a:spcPts val="600"/>
              </a:spcAft>
            </a:pP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Capstone Project Phase B</a:t>
            </a:r>
            <a:b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br>
            <a:endParaRPr lang="en-IL" sz="1600" b="1" dirty="0">
              <a:solidFill>
                <a:schemeClr val="bg1"/>
              </a:solidFill>
              <a:latin typeface="Calibri Light" panose="020F0302020204030204"/>
              <a:ea typeface="Calibri" panose="020F0502020204030204" pitchFamily="34" charset="0"/>
              <a:cs typeface="Arial" panose="020B0604020202020204" pitchFamily="34" charset="0"/>
            </a:endParaRPr>
          </a:p>
        </p:txBody>
      </p:sp>
      <p:pic>
        <p:nvPicPr>
          <p:cNvPr id="6" name="Picture 7">
            <a:extLst>
              <a:ext uri="{FF2B5EF4-FFF2-40B4-BE49-F238E27FC236}">
                <a16:creationId xmlns:a16="http://schemas.microsoft.com/office/drawing/2014/main" id="{F3AD321D-F5E9-74A1-4942-2C4B9941C2FF}"/>
              </a:ext>
            </a:extLst>
          </p:cNvPr>
          <p:cNvPicPr/>
          <p:nvPr/>
        </p:nvPicPr>
        <p:blipFill>
          <a:blip r:embed="rId3">
            <a:extLst>
              <a:ext uri="{28A0092B-C50C-407E-A947-70E740481C1C}">
                <a14:useLocalDpi xmlns:a14="http://schemas.microsoft.com/office/drawing/2010/main" val="0"/>
              </a:ext>
            </a:extLst>
          </a:blip>
          <a:stretch>
            <a:fillRect/>
          </a:stretch>
        </p:blipFill>
        <p:spPr>
          <a:xfrm>
            <a:off x="6501179" y="90053"/>
            <a:ext cx="2470639" cy="675220"/>
          </a:xfrm>
          <a:prstGeom prst="rect">
            <a:avLst/>
          </a:prstGeom>
        </p:spPr>
      </p:pic>
      <p:sp>
        <p:nvSpPr>
          <p:cNvPr id="7" name="תיבת טקסט 6">
            <a:extLst>
              <a:ext uri="{FF2B5EF4-FFF2-40B4-BE49-F238E27FC236}">
                <a16:creationId xmlns:a16="http://schemas.microsoft.com/office/drawing/2014/main" id="{2FB21212-3552-AD64-CE93-4DAD688BEC53}"/>
              </a:ext>
            </a:extLst>
          </p:cNvPr>
          <p:cNvSpPr txBox="1"/>
          <p:nvPr/>
        </p:nvSpPr>
        <p:spPr>
          <a:xfrm>
            <a:off x="2173295" y="2352339"/>
            <a:ext cx="4572000" cy="1181093"/>
          </a:xfrm>
          <a:prstGeom prst="rect">
            <a:avLst/>
          </a:prstGeom>
          <a:noFill/>
        </p:spPr>
        <p:txBody>
          <a:bodyPr wrap="square">
            <a:spAutoFit/>
          </a:bodyPr>
          <a:lstStyle/>
          <a:p>
            <a:pPr algn="ctr" rtl="0">
              <a:lnSpc>
                <a:spcPct val="107000"/>
              </a:lnSpc>
              <a:spcAft>
                <a:spcPts val="800"/>
              </a:spcAft>
            </a:pPr>
            <a:r>
              <a:rPr lang="en-US" sz="1800" b="1"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Students:</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algn="ctr" rtl="0">
              <a:lnSpc>
                <a:spcPct val="107000"/>
              </a:lnSpc>
              <a:spcAft>
                <a:spcPts val="800"/>
              </a:spcAft>
            </a:pP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Roei Nizri – </a:t>
            </a:r>
            <a:r>
              <a:rPr lang="en-US" sz="1800" u="sng" kern="0" dirty="0">
                <a:solidFill>
                  <a:schemeClr val="bg1"/>
                </a:solidFill>
                <a:effectLst/>
                <a:latin typeface="David" panose="020E0502060401010101" pitchFamily="34" charset="-79"/>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RoeiNizri1@gmail.com</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318260742</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algn="ctr" rtl="0">
              <a:lnSpc>
                <a:spcPct val="107000"/>
              </a:lnSpc>
              <a:spcAft>
                <a:spcPts val="800"/>
              </a:spcAft>
            </a:pP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Ran </a:t>
            </a:r>
            <a:r>
              <a:rPr lang="en-US" sz="1800" kern="0" dirty="0" err="1">
                <a:solidFill>
                  <a:schemeClr val="bg1"/>
                </a:solidFill>
                <a:effectLst/>
                <a:latin typeface="David" panose="020E0502060401010101" pitchFamily="34" charset="-79"/>
                <a:ea typeface="Aptos" panose="020B0004020202020204" pitchFamily="34" charset="0"/>
                <a:cs typeface="Arial" panose="020B0604020202020204" pitchFamily="34" charset="0"/>
              </a:rPr>
              <a:t>Polac</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 </a:t>
            </a:r>
            <a:r>
              <a:rPr lang="en-US" sz="1800" u="sng" kern="0" dirty="0">
                <a:solidFill>
                  <a:schemeClr val="bg1"/>
                </a:solidFill>
                <a:effectLst/>
                <a:latin typeface="David" panose="020E0502060401010101" pitchFamily="34" charset="-79"/>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RanPolac@gmail.com</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318265808</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
        <p:nvSpPr>
          <p:cNvPr id="9" name="תיבת טקסט 8">
            <a:extLst>
              <a:ext uri="{FF2B5EF4-FFF2-40B4-BE49-F238E27FC236}">
                <a16:creationId xmlns:a16="http://schemas.microsoft.com/office/drawing/2014/main" id="{07D29EB8-588A-E853-BE2C-3528A4726CE2}"/>
              </a:ext>
            </a:extLst>
          </p:cNvPr>
          <p:cNvSpPr txBox="1"/>
          <p:nvPr/>
        </p:nvSpPr>
        <p:spPr>
          <a:xfrm>
            <a:off x="2173295" y="3692062"/>
            <a:ext cx="4572000" cy="679545"/>
          </a:xfrm>
          <a:prstGeom prst="rect">
            <a:avLst/>
          </a:prstGeom>
          <a:noFill/>
        </p:spPr>
        <p:txBody>
          <a:bodyPr wrap="square">
            <a:spAutoFit/>
          </a:bodyPr>
          <a:lstStyle/>
          <a:p>
            <a:pPr algn="ctr" rtl="0">
              <a:lnSpc>
                <a:spcPct val="107000"/>
              </a:lnSpc>
              <a:spcAft>
                <a:spcPts val="800"/>
              </a:spcAft>
            </a:pPr>
            <a:r>
              <a:rPr lang="en-US" sz="1800" b="1"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Supervisors:</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Dr. Renata </a:t>
            </a:r>
            <a:r>
              <a:rPr lang="en-US" sz="1800" kern="0" dirty="0" err="1">
                <a:solidFill>
                  <a:schemeClr val="bg1"/>
                </a:solidFill>
                <a:effectLst/>
                <a:latin typeface="David" panose="020E0502060401010101" pitchFamily="34" charset="-79"/>
                <a:ea typeface="Aptos" panose="020B0004020202020204" pitchFamily="34" charset="0"/>
                <a:cs typeface="Arial" panose="020B0604020202020204" pitchFamily="34" charset="0"/>
              </a:rPr>
              <a:t>Avros</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Prof. Zeev Volkovich</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
        <p:nvSpPr>
          <p:cNvPr id="11" name="TextBox 9">
            <a:extLst>
              <a:ext uri="{FF2B5EF4-FFF2-40B4-BE49-F238E27FC236}">
                <a16:creationId xmlns:a16="http://schemas.microsoft.com/office/drawing/2014/main" id="{28F4F6E4-4620-E6D8-1290-1B5ADAAA0287}"/>
              </a:ext>
            </a:extLst>
          </p:cNvPr>
          <p:cNvSpPr txBox="1"/>
          <p:nvPr/>
        </p:nvSpPr>
        <p:spPr>
          <a:xfrm>
            <a:off x="93524" y="76222"/>
            <a:ext cx="6956205" cy="620426"/>
          </a:xfrm>
          <a:prstGeom prst="rect">
            <a:avLst/>
          </a:prstGeom>
          <a:noFill/>
        </p:spPr>
        <p:txBody>
          <a:bodyPr wrap="square">
            <a:spAutoFit/>
          </a:bodyPr>
          <a:lstStyle/>
          <a:p>
            <a:pPr algn="l" defTabSz="457200" rtl="0">
              <a:lnSpc>
                <a:spcPct val="110000"/>
              </a:lnSpc>
              <a:spcAft>
                <a:spcPts val="600"/>
              </a:spcAft>
            </a:pP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Department of Software Engineering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Capstone Project Phase B</a:t>
            </a:r>
            <a:b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b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Braude College of Engineering, Israel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Project 24-2-R-4</a:t>
            </a:r>
            <a:endParaRPr lang="en-IL" sz="1600" b="1" dirty="0">
              <a:solidFill>
                <a:schemeClr val="bg1"/>
              </a:solidFill>
              <a:latin typeface="Calibri Light" panose="020F0302020204030204"/>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510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43600A-4665-591D-549D-8CBE2D4D43F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68027A9-0B60-417B-DB0C-15A58653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874A93-E992-6AC9-0222-0B03B674C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AE2DB591-4639-6450-526B-9F80E7015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20902193-BDD8-22AC-2AB9-E9F081851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3570F45-E0D5-DF52-6C81-30D5053CE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C84EA8F-6CD9-41EC-EA1D-C530AE07E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F4A357-537A-49C6-F36E-FD10BD1FF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8B27DBD-4AC7-5C0F-FFB3-5545B034F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2D97FF4-2B87-5D49-C7D5-EE6DB8031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5931626-14CF-A9BC-F5E8-6A4F993CE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F0316C41-57C4-3178-C611-A240EF7F0FD5}"/>
              </a:ext>
            </a:extLst>
          </p:cNvPr>
          <p:cNvSpPr>
            <a:spLocks noGrp="1"/>
          </p:cNvSpPr>
          <p:nvPr>
            <p:ph type="title"/>
          </p:nvPr>
        </p:nvSpPr>
        <p:spPr>
          <a:xfrm>
            <a:off x="2159335" y="1532747"/>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Process</a:t>
            </a:r>
          </a:p>
        </p:txBody>
      </p:sp>
    </p:spTree>
    <p:extLst>
      <p:ext uri="{BB962C8B-B14F-4D97-AF65-F5344CB8AC3E}">
        <p14:creationId xmlns:p14="http://schemas.microsoft.com/office/powerpoint/2010/main" val="21749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6460" y="1206332"/>
            <a:ext cx="2563994" cy="1740068"/>
          </a:xfrm>
        </p:spPr>
        <p:txBody>
          <a:bodyPr anchor="ctr">
            <a:normAutofit/>
          </a:bodyPr>
          <a:lstStyle/>
          <a:p>
            <a:r>
              <a:rPr lang="en-US" sz="3900" dirty="0">
                <a:solidFill>
                  <a:schemeClr val="tx2"/>
                </a:solidFill>
              </a:rPr>
              <a:t>The Model</a:t>
            </a:r>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20588" y="2597039"/>
            <a:ext cx="4057650" cy="13716"/>
          </a:xfrm>
          <a:custGeom>
            <a:avLst/>
            <a:gdLst>
              <a:gd name="connsiteX0" fmla="*/ 0 w 4057650"/>
              <a:gd name="connsiteY0" fmla="*/ 0 h 13716"/>
              <a:gd name="connsiteX1" fmla="*/ 757428 w 4057650"/>
              <a:gd name="connsiteY1" fmla="*/ 0 h 13716"/>
              <a:gd name="connsiteX2" fmla="*/ 1474279 w 4057650"/>
              <a:gd name="connsiteY2" fmla="*/ 0 h 13716"/>
              <a:gd name="connsiteX3" fmla="*/ 2191131 w 4057650"/>
              <a:gd name="connsiteY3" fmla="*/ 0 h 13716"/>
              <a:gd name="connsiteX4" fmla="*/ 2745676 w 4057650"/>
              <a:gd name="connsiteY4" fmla="*/ 0 h 13716"/>
              <a:gd name="connsiteX5" fmla="*/ 3340798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272284 w 4057650"/>
              <a:gd name="connsiteY10" fmla="*/ 13716 h 13716"/>
              <a:gd name="connsiteX11" fmla="*/ 1555432 w 4057650"/>
              <a:gd name="connsiteY11" fmla="*/ 13716 h 13716"/>
              <a:gd name="connsiteX12" fmla="*/ 960310 w 4057650"/>
              <a:gd name="connsiteY12" fmla="*/ 13716 h 13716"/>
              <a:gd name="connsiteX13" fmla="*/ 0 w 4057650"/>
              <a:gd name="connsiteY13" fmla="*/ 13716 h 13716"/>
              <a:gd name="connsiteX14" fmla="*/ 0 w 405765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3716"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378" y="4708"/>
                  <a:pt x="4057987" y="7132"/>
                  <a:pt x="4057650" y="13716"/>
                </a:cubicBezTo>
                <a:cubicBezTo>
                  <a:pt x="3743404" y="35553"/>
                  <a:pt x="3625516" y="-19495"/>
                  <a:pt x="3381375" y="13716"/>
                </a:cubicBezTo>
                <a:cubicBezTo>
                  <a:pt x="3137235" y="46927"/>
                  <a:pt x="2946571" y="-4571"/>
                  <a:pt x="2826830" y="13716"/>
                </a:cubicBezTo>
                <a:cubicBezTo>
                  <a:pt x="2707090" y="32003"/>
                  <a:pt x="2402756" y="-3140"/>
                  <a:pt x="2272284" y="13716"/>
                </a:cubicBezTo>
                <a:cubicBezTo>
                  <a:pt x="2141812" y="30572"/>
                  <a:pt x="1895935" y="13627"/>
                  <a:pt x="1555432" y="13716"/>
                </a:cubicBezTo>
                <a:cubicBezTo>
                  <a:pt x="1214929" y="13805"/>
                  <a:pt x="1103072" y="9931"/>
                  <a:pt x="960310" y="13716"/>
                </a:cubicBezTo>
                <a:cubicBezTo>
                  <a:pt x="817548" y="17501"/>
                  <a:pt x="402272" y="-33931"/>
                  <a:pt x="0" y="13716"/>
                </a:cubicBezTo>
                <a:cubicBezTo>
                  <a:pt x="-460" y="10837"/>
                  <a:pt x="38" y="6680"/>
                  <a:pt x="0" y="0"/>
                </a:cubicBezTo>
                <a:close/>
              </a:path>
              <a:path w="4057650" h="13716"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980" y="3019"/>
                  <a:pt x="4057134" y="10425"/>
                  <a:pt x="4057650" y="13716"/>
                </a:cubicBezTo>
                <a:cubicBezTo>
                  <a:pt x="3865148" y="-7885"/>
                  <a:pt x="3702543" y="44896"/>
                  <a:pt x="3381375" y="13716"/>
                </a:cubicBezTo>
                <a:cubicBezTo>
                  <a:pt x="3060208" y="-17464"/>
                  <a:pt x="2956571" y="-13250"/>
                  <a:pt x="2826830" y="13716"/>
                </a:cubicBezTo>
                <a:cubicBezTo>
                  <a:pt x="2697089" y="40682"/>
                  <a:pt x="2411031" y="38582"/>
                  <a:pt x="2150555" y="13716"/>
                </a:cubicBezTo>
                <a:cubicBezTo>
                  <a:pt x="1890080" y="-11150"/>
                  <a:pt x="1741827" y="-5187"/>
                  <a:pt x="1474280" y="13716"/>
                </a:cubicBezTo>
                <a:cubicBezTo>
                  <a:pt x="1206734" y="32619"/>
                  <a:pt x="998203" y="28763"/>
                  <a:pt x="838581" y="13716"/>
                </a:cubicBezTo>
                <a:cubicBezTo>
                  <a:pt x="678959" y="-1331"/>
                  <a:pt x="187101" y="-17784"/>
                  <a:pt x="0" y="13716"/>
                </a:cubicBezTo>
                <a:cubicBezTo>
                  <a:pt x="-114" y="7033"/>
                  <a:pt x="103" y="342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78D5A452-F73F-B00D-5DD1-4B559A758447}"/>
              </a:ext>
            </a:extLst>
          </p:cNvPr>
          <p:cNvGraphicFramePr>
            <a:graphicFrameLocks noGrp="1"/>
          </p:cNvGraphicFramePr>
          <p:nvPr>
            <p:ph idx="1"/>
            <p:extLst>
              <p:ext uri="{D42A27DB-BD31-4B8C-83A1-F6EECF244321}">
                <p14:modId xmlns:p14="http://schemas.microsoft.com/office/powerpoint/2010/main" val="473005225"/>
              </p:ext>
            </p:extLst>
          </p:nvPr>
        </p:nvGraphicFramePr>
        <p:xfrm>
          <a:off x="3486013" y="480616"/>
          <a:ext cx="5175384" cy="4152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תמונה 1" descr="תמונה שמכילה טקסט, תרשים, קו, גופן&#10;&#10;התיאור נוצר באופן אוטומטי">
            <a:extLst>
              <a:ext uri="{FF2B5EF4-FFF2-40B4-BE49-F238E27FC236}">
                <a16:creationId xmlns:a16="http://schemas.microsoft.com/office/drawing/2014/main" id="{18B92C2F-1A8B-3FD9-D97C-D060963690C2}"/>
              </a:ext>
            </a:extLst>
          </p:cNvPr>
          <p:cNvPicPr>
            <a:picLocks noChangeAspect="1"/>
          </p:cNvPicPr>
          <p:nvPr/>
        </p:nvPicPr>
        <p:blipFill rotWithShape="1">
          <a:blip r:embed="rId8"/>
          <a:srcRect b="9136"/>
          <a:stretch/>
        </p:blipFill>
        <p:spPr bwMode="auto">
          <a:xfrm>
            <a:off x="0" y="3490685"/>
            <a:ext cx="3116914" cy="140505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1">
            <a:extLst>
              <a:ext uri="{FF2B5EF4-FFF2-40B4-BE49-F238E27FC236}">
                <a16:creationId xmlns:a16="http://schemas.microsoft.com/office/drawing/2014/main" id="{C3A5B972-6D09-E6BC-9AA8-8E4A8D72734C}"/>
              </a:ext>
            </a:extLst>
          </p:cNvPr>
          <p:cNvPicPr>
            <a:picLocks noChangeAspect="1"/>
          </p:cNvPicPr>
          <p:nvPr/>
        </p:nvPicPr>
        <p:blipFill>
          <a:blip r:embed="rId3">
            <a:extLst>
              <a:ext uri="{28A0092B-C50C-407E-A947-70E740481C1C}">
                <a14:useLocalDpi xmlns:a14="http://schemas.microsoft.com/office/drawing/2010/main" val="0"/>
              </a:ext>
            </a:extLst>
          </a:blip>
          <a:srcRect b="9412"/>
          <a:stretch/>
        </p:blipFill>
        <p:spPr>
          <a:xfrm>
            <a:off x="20273" y="294645"/>
            <a:ext cx="9123727" cy="4554209"/>
          </a:xfrm>
          <a:prstGeom prst="rect">
            <a:avLst/>
          </a:prstGeom>
        </p:spPr>
      </p:pic>
    </p:spTree>
    <p:extLst>
      <p:ext uri="{BB962C8B-B14F-4D97-AF65-F5344CB8AC3E}">
        <p14:creationId xmlns:p14="http://schemas.microsoft.com/office/powerpoint/2010/main" val="405771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1">
            <a:extLst>
              <a:ext uri="{FF2B5EF4-FFF2-40B4-BE49-F238E27FC236}">
                <a16:creationId xmlns:a16="http://schemas.microsoft.com/office/drawing/2014/main" id="{3F47863C-CC3F-56B6-1EF3-1C6D9C3524D1}"/>
              </a:ext>
            </a:extLst>
          </p:cNvPr>
          <p:cNvSpPr txBox="1"/>
          <p:nvPr/>
        </p:nvSpPr>
        <p:spPr>
          <a:xfrm>
            <a:off x="196902" y="442451"/>
            <a:ext cx="3736002" cy="526641"/>
          </a:xfrm>
          <a:prstGeom prst="rect">
            <a:avLst/>
          </a:prstGeom>
        </p:spPr>
        <p:txBody>
          <a:bodyPr vert="horz" lIns="91440" tIns="45720" rIns="91440" bIns="45720" rtlCol="0" anchor="b">
            <a:normAutofit fontScale="85000" lnSpcReduction="20000"/>
          </a:bodyPr>
          <a:lstStyle/>
          <a:p>
            <a:pPr defTabSz="914400">
              <a:lnSpc>
                <a:spcPct val="90000"/>
              </a:lnSpc>
              <a:spcBef>
                <a:spcPct val="0"/>
              </a:spcBef>
              <a:spcAft>
                <a:spcPts val="600"/>
              </a:spcAft>
            </a:pPr>
            <a:r>
              <a:rPr lang="en-US" sz="3900" dirty="0">
                <a:solidFill>
                  <a:schemeClr val="tx2"/>
                </a:solidFill>
                <a:latin typeface="+mj-lt"/>
                <a:ea typeface="+mj-ea"/>
                <a:cs typeface="+mj-cs"/>
              </a:rPr>
              <a:t>Activity Diagram</a:t>
            </a:r>
          </a:p>
          <a:p>
            <a:pPr defTabSz="914400">
              <a:lnSpc>
                <a:spcPct val="90000"/>
              </a:lnSpc>
              <a:spcBef>
                <a:spcPct val="0"/>
              </a:spcBef>
              <a:spcAft>
                <a:spcPts val="600"/>
              </a:spcAft>
            </a:pPr>
            <a:endParaRPr lang="en-US" sz="3300" kern="1200" dirty="0">
              <a:ln w="22225">
                <a:solidFill>
                  <a:srgbClr val="FFFFFF"/>
                </a:solidFill>
              </a:ln>
              <a:solidFill>
                <a:schemeClr val="tx1"/>
              </a:solidFill>
              <a:latin typeface="+mj-lt"/>
              <a:ea typeface="+mj-ea"/>
              <a:cs typeface="+mj-cs"/>
            </a:endParaRPr>
          </a:p>
        </p:txBody>
      </p:sp>
      <p:pic>
        <p:nvPicPr>
          <p:cNvPr id="3" name="תמונה 2" descr="תמונה שמכילה טקסט, תרשים, צילום מסך, תוכנית&#10;&#10;תוכן שנוצר על-ידי בינה מלאכותית עשוי להיות שגוי.">
            <a:extLst>
              <a:ext uri="{FF2B5EF4-FFF2-40B4-BE49-F238E27FC236}">
                <a16:creationId xmlns:a16="http://schemas.microsoft.com/office/drawing/2014/main" id="{D1C2EE6E-6A64-D34B-AEB0-4AA280394C69}"/>
              </a:ext>
            </a:extLst>
          </p:cNvPr>
          <p:cNvPicPr>
            <a:picLocks noChangeAspect="1"/>
          </p:cNvPicPr>
          <p:nvPr/>
        </p:nvPicPr>
        <p:blipFill>
          <a:blip r:embed="rId3"/>
          <a:stretch>
            <a:fillRect/>
          </a:stretch>
        </p:blipFill>
        <p:spPr>
          <a:xfrm>
            <a:off x="1470450" y="548517"/>
            <a:ext cx="6200814" cy="4374547"/>
          </a:xfrm>
          <a:prstGeom prst="rect">
            <a:avLst/>
          </a:prstGeom>
        </p:spPr>
      </p:pic>
    </p:spTree>
    <p:extLst>
      <p:ext uri="{BB962C8B-B14F-4D97-AF65-F5344CB8AC3E}">
        <p14:creationId xmlns:p14="http://schemas.microsoft.com/office/powerpoint/2010/main" val="149995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702989" y="246224"/>
            <a:ext cx="7375161" cy="994172"/>
          </a:xfrm>
        </p:spPr>
        <p:txBody>
          <a:bodyPr anchor="b">
            <a:normAutofit/>
          </a:bodyPr>
          <a:lstStyle/>
          <a:p>
            <a:r>
              <a:rPr lang="en-US" sz="3300" dirty="0">
                <a:solidFill>
                  <a:schemeClr val="tx2"/>
                </a:solidFill>
              </a:rPr>
              <a:t>Datasets – Cora And CiteSeer</a:t>
            </a:r>
          </a:p>
        </p:txBody>
      </p:sp>
      <p:grpSp>
        <p:nvGrpSpPr>
          <p:cNvPr id="50" name="Group 49">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509575" cy="1883147"/>
            <a:chOff x="-305" y="-1"/>
            <a:chExt cx="3832880" cy="2876136"/>
          </a:xfrm>
        </p:grpSpPr>
        <p:sp>
          <p:nvSpPr>
            <p:cNvPr id="51" name="Freeform: Shape 50">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702990" y="1242286"/>
            <a:ext cx="7375161" cy="3772400"/>
          </a:xfrm>
        </p:spPr>
        <p:txBody>
          <a:bodyPr>
            <a:noAutofit/>
          </a:bodyPr>
          <a:lstStyle/>
          <a:p>
            <a:pPr marL="323850" lvl="1" indent="-161925">
              <a:buFont typeface="Arial"/>
              <a:buChar char="•"/>
            </a:pPr>
            <a:endParaRPr lang="en-US" sz="1600" dirty="0">
              <a:solidFill>
                <a:schemeClr val="tx2"/>
              </a:solidFill>
              <a:sym typeface="Barlow Condensed Bold"/>
            </a:endParaRPr>
          </a:p>
          <a:p>
            <a:pPr marL="323850" lvl="1" indent="-161925">
              <a:buFont typeface="Arial"/>
              <a:buChar char="•"/>
            </a:pPr>
            <a:r>
              <a:rPr lang="en-US" sz="1600" dirty="0">
                <a:solidFill>
                  <a:schemeClr val="tx2"/>
                </a:solidFill>
                <a:sym typeface="Barlow Condensed Bold"/>
              </a:rPr>
              <a:t>represents a citation network, where nodes correspond to scientific publications and edges represent citations. </a:t>
            </a:r>
          </a:p>
          <a:p>
            <a:endParaRPr lang="en-US" sz="1600" dirty="0">
              <a:solidFill>
                <a:schemeClr val="tx2"/>
              </a:solidFill>
              <a:sym typeface="Barlow Condensed Bold"/>
            </a:endParaRPr>
          </a:p>
          <a:p>
            <a:pPr marL="323850" lvl="1" indent="-161925">
              <a:buFont typeface="Arial"/>
              <a:buChar char="•"/>
            </a:pPr>
            <a:r>
              <a:rPr lang="en-US" sz="1600" dirty="0">
                <a:solidFill>
                  <a:schemeClr val="tx2"/>
                </a:solidFill>
                <a:sym typeface="Barlow Condensed Bold"/>
              </a:rPr>
              <a:t> </a:t>
            </a:r>
            <a:r>
              <a:rPr lang="en-US" sz="1600" b="1" dirty="0">
                <a:solidFill>
                  <a:schemeClr val="tx2"/>
                </a:solidFill>
                <a:sym typeface="Barlow Condensed Bold"/>
              </a:rPr>
              <a:t>Cora</a:t>
            </a:r>
            <a:r>
              <a:rPr lang="en-US" sz="1600" dirty="0">
                <a:solidFill>
                  <a:schemeClr val="tx2"/>
                </a:solidFill>
                <a:sym typeface="Barlow Condensed Bold"/>
              </a:rPr>
              <a:t> - consists of 2708 scientific publications classified into one of seven classes. The citation network consists of 5429 links. </a:t>
            </a:r>
          </a:p>
          <a:p>
            <a:pPr marL="161925" lvl="1" indent="0">
              <a:buNone/>
            </a:pPr>
            <a:endParaRPr lang="en-US" sz="1600" dirty="0">
              <a:solidFill>
                <a:schemeClr val="tx2"/>
              </a:solidFill>
              <a:sym typeface="Barlow Condensed Bold"/>
            </a:endParaRPr>
          </a:p>
          <a:p>
            <a:pPr marL="323850" lvl="1" indent="-161925">
              <a:buFont typeface="Arial"/>
              <a:buChar char="•"/>
            </a:pPr>
            <a:r>
              <a:rPr lang="en-US" sz="1600" b="1" dirty="0">
                <a:solidFill>
                  <a:schemeClr val="tx2"/>
                </a:solidFill>
                <a:sym typeface="Barlow Condensed Bold"/>
              </a:rPr>
              <a:t>CiteSeer</a:t>
            </a:r>
            <a:r>
              <a:rPr lang="en-US" sz="1600" dirty="0">
                <a:solidFill>
                  <a:schemeClr val="tx2"/>
                </a:solidFill>
                <a:sym typeface="Barlow Condensed Bold"/>
              </a:rPr>
              <a:t>-consists of 3327 scientific publications classified into one of 6 classes. The citation network consists of 4732 links. </a:t>
            </a:r>
          </a:p>
          <a:p>
            <a:pPr marL="323850" lvl="1" indent="-161925">
              <a:buFont typeface="Arial"/>
              <a:buChar char="•"/>
            </a:pPr>
            <a:endParaRPr lang="en-US" sz="1600" dirty="0">
              <a:solidFill>
                <a:schemeClr val="tx2"/>
              </a:solidFill>
            </a:endParaRPr>
          </a:p>
          <a:p>
            <a:pPr marL="323850" lvl="1" indent="-161925">
              <a:buFont typeface="Arial"/>
              <a:buChar char="•"/>
            </a:pPr>
            <a:r>
              <a:rPr lang="en-US" sz="1600" dirty="0">
                <a:solidFill>
                  <a:schemeClr val="tx2"/>
                </a:solidFill>
              </a:rPr>
              <a:t>Widely used in graph-based machine learning, including node classification, link prediction, and anomaly detection.</a:t>
            </a:r>
          </a:p>
          <a:p>
            <a:pPr marL="323850" lvl="1" indent="-161925">
              <a:buFont typeface="Arial"/>
              <a:buChar char="•"/>
            </a:pPr>
            <a:endParaRPr lang="en-US" sz="1600" dirty="0">
              <a:solidFill>
                <a:schemeClr val="tx2"/>
              </a:solidFill>
              <a:sym typeface="Barlow Condensed Bold"/>
            </a:endParaRPr>
          </a:p>
          <a:p>
            <a:endParaRPr lang="en-US" sz="1600" dirty="0">
              <a:solidFill>
                <a:schemeClr val="tx2"/>
              </a:solidFill>
              <a:sym typeface="Barlow Condensed Bold"/>
            </a:endParaRPr>
          </a:p>
          <a:p>
            <a:pPr marL="0" indent="0">
              <a:buNone/>
            </a:pPr>
            <a:endParaRPr lang="en-US" sz="1600" dirty="0">
              <a:solidFill>
                <a:schemeClr val="tx2"/>
              </a:solidFill>
            </a:endParaRPr>
          </a:p>
        </p:txBody>
      </p:sp>
      <p:grpSp>
        <p:nvGrpSpPr>
          <p:cNvPr id="55" name="Group 54">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804585" y="2800754"/>
            <a:ext cx="2908998" cy="1776494"/>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6125"/>
            <a:ext cx="3625552" cy="1866112"/>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3109732"/>
            <a:ext cx="2356800" cy="2037604"/>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8" name="TextBox 2">
            <a:extLst>
              <a:ext uri="{FF2B5EF4-FFF2-40B4-BE49-F238E27FC236}">
                <a16:creationId xmlns:a16="http://schemas.microsoft.com/office/drawing/2014/main" id="{7C18CD59-E56D-B896-BF36-FA6A1C89EE46}"/>
              </a:ext>
            </a:extLst>
          </p:cNvPr>
          <p:cNvGraphicFramePr/>
          <p:nvPr>
            <p:extLst>
              <p:ext uri="{D42A27DB-BD31-4B8C-83A1-F6EECF244321}">
                <p14:modId xmlns:p14="http://schemas.microsoft.com/office/powerpoint/2010/main" val="3678915496"/>
              </p:ext>
            </p:extLst>
          </p:nvPr>
        </p:nvGraphicFramePr>
        <p:xfrm>
          <a:off x="2161444" y="1272433"/>
          <a:ext cx="4622006" cy="3393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לבן 3">
            <a:extLst>
              <a:ext uri="{FF2B5EF4-FFF2-40B4-BE49-F238E27FC236}">
                <a16:creationId xmlns:a16="http://schemas.microsoft.com/office/drawing/2014/main" id="{9D44D6D1-54D7-64DA-FE3E-658E4E58DF20}"/>
              </a:ext>
            </a:extLst>
          </p:cNvPr>
          <p:cNvSpPr/>
          <p:nvPr/>
        </p:nvSpPr>
        <p:spPr>
          <a:xfrm>
            <a:off x="2161442" y="4412585"/>
            <a:ext cx="4622006" cy="403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e-IL"/>
          </a:p>
        </p:txBody>
      </p:sp>
      <p:grpSp>
        <p:nvGrpSpPr>
          <p:cNvPr id="5" name="קבוצה 4">
            <a:extLst>
              <a:ext uri="{FF2B5EF4-FFF2-40B4-BE49-F238E27FC236}">
                <a16:creationId xmlns:a16="http://schemas.microsoft.com/office/drawing/2014/main" id="{AB75E0E2-2B23-8E2D-4388-F420AEA19627}"/>
              </a:ext>
            </a:extLst>
          </p:cNvPr>
          <p:cNvGrpSpPr/>
          <p:nvPr/>
        </p:nvGrpSpPr>
        <p:grpSpPr>
          <a:xfrm>
            <a:off x="2392542" y="4168292"/>
            <a:ext cx="3235406" cy="472320"/>
            <a:chOff x="231098" y="1278657"/>
            <a:chExt cx="3235406" cy="472320"/>
          </a:xfrm>
        </p:grpSpPr>
        <p:sp>
          <p:nvSpPr>
            <p:cNvPr id="6" name="מלבן: פינות מעוגלות 5">
              <a:extLst>
                <a:ext uri="{FF2B5EF4-FFF2-40B4-BE49-F238E27FC236}">
                  <a16:creationId xmlns:a16="http://schemas.microsoft.com/office/drawing/2014/main" id="{AEB56D38-7090-523E-E3E6-D49030A70A60}"/>
                </a:ext>
              </a:extLst>
            </p:cNvPr>
            <p:cNvSpPr/>
            <p:nvPr/>
          </p:nvSpPr>
          <p:spPr>
            <a:xfrm>
              <a:off x="231100" y="1278657"/>
              <a:ext cx="3235404" cy="472320"/>
            </a:xfrm>
            <a:prstGeom prst="round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he-IL"/>
            </a:p>
          </p:txBody>
        </p:sp>
        <p:sp>
          <p:nvSpPr>
            <p:cNvPr id="7" name="מלבן: פינות מעוגלות 5">
              <a:extLst>
                <a:ext uri="{FF2B5EF4-FFF2-40B4-BE49-F238E27FC236}">
                  <a16:creationId xmlns:a16="http://schemas.microsoft.com/office/drawing/2014/main" id="{A6F292D6-38D9-20E5-36ED-C0D81F70ED28}"/>
                </a:ext>
              </a:extLst>
            </p:cNvPr>
            <p:cNvSpPr txBox="1"/>
            <p:nvPr/>
          </p:nvSpPr>
          <p:spPr>
            <a:xfrm>
              <a:off x="231098" y="1293095"/>
              <a:ext cx="318929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dirty="0"/>
                <a:t>Synthetic nodes</a:t>
              </a:r>
              <a:r>
                <a:rPr lang="en-US" sz="1600" b="0" i="0" kern="1200" dirty="0"/>
                <a:t>: 500</a:t>
              </a:r>
              <a:endParaRPr lang="en-US" sz="1600" kern="1200" dirty="0"/>
            </a:p>
          </p:txBody>
        </p:sp>
      </p:grpSp>
      <p:sp>
        <p:nvSpPr>
          <p:cNvPr id="9" name="Title 1">
            <a:extLst>
              <a:ext uri="{FF2B5EF4-FFF2-40B4-BE49-F238E27FC236}">
                <a16:creationId xmlns:a16="http://schemas.microsoft.com/office/drawing/2014/main" id="{F287D6BD-882E-5DCC-FB62-AF5B222E5611}"/>
              </a:ext>
            </a:extLst>
          </p:cNvPr>
          <p:cNvSpPr>
            <a:spLocks noGrp="1"/>
          </p:cNvSpPr>
          <p:nvPr>
            <p:ph type="title"/>
          </p:nvPr>
        </p:nvSpPr>
        <p:spPr>
          <a:xfrm>
            <a:off x="2287149" y="248947"/>
            <a:ext cx="4090676" cy="867884"/>
          </a:xfrm>
        </p:spPr>
        <p:txBody>
          <a:bodyPr anchor="ctr">
            <a:normAutofit/>
          </a:bodyPr>
          <a:lstStyle/>
          <a:p>
            <a:r>
              <a:rPr lang="en-US" sz="3000" dirty="0">
                <a:solidFill>
                  <a:schemeClr val="tx2"/>
                </a:solidFill>
              </a:rPr>
              <a:t>Hyper-Parameters</a:t>
            </a:r>
          </a:p>
        </p:txBody>
      </p:sp>
    </p:spTree>
    <p:extLst>
      <p:ext uri="{BB962C8B-B14F-4D97-AF65-F5344CB8AC3E}">
        <p14:creationId xmlns:p14="http://schemas.microsoft.com/office/powerpoint/2010/main" val="1820030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EDF285-CD3E-37E4-66FA-3AE27B75DBD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3AA3ECD-5A1F-9739-97D1-2EB3D1B0E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B6B54B-02A3-B053-4B79-8836D668A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4DFBC409-E863-AE5D-DF4A-32E906E62C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EBEF161D-8828-BB91-9FEE-83E1E1D49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65CDE270-6297-C142-F528-BA68874C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002BFCB-8448-6D61-18BC-9822DB3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BA7019F-2C18-9B68-CC30-CAE80621B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8618655-B6EB-79BC-86EC-AFF686107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EE29669-EC47-4DEE-1517-17D1ED81E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96DDC40-B5AE-FBC3-807D-BB337F563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C623A6C-5753-9D72-D8E9-824228AE6F91}"/>
              </a:ext>
            </a:extLst>
          </p:cNvPr>
          <p:cNvSpPr>
            <a:spLocks noGrp="1"/>
          </p:cNvSpPr>
          <p:nvPr>
            <p:ph type="title"/>
          </p:nvPr>
        </p:nvSpPr>
        <p:spPr>
          <a:xfrm>
            <a:off x="2159335" y="1532747"/>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Results</a:t>
            </a:r>
          </a:p>
        </p:txBody>
      </p:sp>
    </p:spTree>
    <p:extLst>
      <p:ext uri="{BB962C8B-B14F-4D97-AF65-F5344CB8AC3E}">
        <p14:creationId xmlns:p14="http://schemas.microsoft.com/office/powerpoint/2010/main" val="40903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2E6242-25FE-D0F3-FEF7-36528BE34D1D}"/>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2F1C087-B877-CCC3-42B5-4E0FC34AE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9C2CA1E-7E1E-26DF-4547-DEC16FEB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0" name="Group 49">
            <a:extLst>
              <a:ext uri="{FF2B5EF4-FFF2-40B4-BE49-F238E27FC236}">
                <a16:creationId xmlns:a16="http://schemas.microsoft.com/office/drawing/2014/main" id="{3AE9B0C6-0B9E-8B0F-E00A-488AF7C8D7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509575" cy="1883147"/>
            <a:chOff x="-305" y="-1"/>
            <a:chExt cx="3832880" cy="2876136"/>
          </a:xfrm>
        </p:grpSpPr>
        <p:sp>
          <p:nvSpPr>
            <p:cNvPr id="51" name="Freeform: Shape 50">
              <a:extLst>
                <a:ext uri="{FF2B5EF4-FFF2-40B4-BE49-F238E27FC236}">
                  <a16:creationId xmlns:a16="http://schemas.microsoft.com/office/drawing/2014/main" id="{C4A84166-BF8B-B796-B0C6-8099FA6B7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53F63635-6754-41BA-A09D-0A27C7857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280BC50-F439-2C04-094C-3C1C3CEF8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D3C695F-92FD-0C3B-5CF0-6E95F90A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A8DA626-0681-E2C3-CA3F-F316E1D66F71}"/>
              </a:ext>
            </a:extLst>
          </p:cNvPr>
          <p:cNvSpPr>
            <a:spLocks noGrp="1"/>
          </p:cNvSpPr>
          <p:nvPr>
            <p:ph idx="1"/>
          </p:nvPr>
        </p:nvSpPr>
        <p:spPr>
          <a:xfrm>
            <a:off x="540774" y="1406013"/>
            <a:ext cx="8628645" cy="4058863"/>
          </a:xfrm>
        </p:spPr>
        <p:txBody>
          <a:bodyPr>
            <a:noAutofit/>
          </a:bodyPr>
          <a:lstStyle/>
          <a:p>
            <a:pPr marL="161925" lvl="1" indent="0">
              <a:buNone/>
            </a:pPr>
            <a:endParaRPr lang="en-US" sz="1600" dirty="0">
              <a:solidFill>
                <a:schemeClr val="tx2"/>
              </a:solidFill>
            </a:endParaRPr>
          </a:p>
          <a:p>
            <a:pPr marL="161925" lvl="1" indent="0">
              <a:buNone/>
            </a:pPr>
            <a:r>
              <a:rPr lang="en-US" sz="1600" dirty="0">
                <a:solidFill>
                  <a:schemeClr val="tx2"/>
                </a:solidFill>
              </a:rPr>
              <a:t>We tested two different methods in our project:</a:t>
            </a:r>
            <a:endParaRPr lang="en-US" sz="1600" dirty="0">
              <a:solidFill>
                <a:schemeClr val="tx2"/>
              </a:solidFill>
              <a:sym typeface="Barlow Condensed Bold"/>
            </a:endParaRPr>
          </a:p>
          <a:p>
            <a:r>
              <a:rPr lang="en-US" sz="1600" b="1" dirty="0">
                <a:solidFill>
                  <a:schemeClr val="tx2"/>
                </a:solidFill>
              </a:rPr>
              <a:t>Standard Run </a:t>
            </a:r>
            <a:r>
              <a:rPr lang="en-US" sz="1600" dirty="0">
                <a:solidFill>
                  <a:schemeClr val="tx2"/>
                </a:solidFill>
              </a:rPr>
              <a:t>– Running the model with a fixed dataset configuration.</a:t>
            </a:r>
          </a:p>
          <a:p>
            <a:r>
              <a:rPr lang="en-US" sz="1600" b="1" dirty="0">
                <a:solidFill>
                  <a:schemeClr val="tx2"/>
                </a:solidFill>
              </a:rPr>
              <a:t>Multiple Running Approach </a:t>
            </a:r>
            <a:r>
              <a:rPr lang="en-US" sz="1600" dirty="0">
                <a:solidFill>
                  <a:schemeClr val="tx2"/>
                </a:solidFill>
              </a:rPr>
              <a:t>– Iteratively changing the number of anomalies and observing how the model adapts and improves over multiple runs.</a:t>
            </a:r>
          </a:p>
          <a:p>
            <a:pPr marL="0" indent="0">
              <a:buNone/>
            </a:pPr>
            <a:r>
              <a:rPr lang="en-US" sz="1600" dirty="0">
                <a:solidFill>
                  <a:schemeClr val="tx2"/>
                </a:solidFill>
              </a:rPr>
              <a:t>By comparing these approaches, we gained deeper insights into how graph diffusion models handle anomaly detection under varying conditions.</a:t>
            </a:r>
          </a:p>
          <a:p>
            <a:pPr marL="0" indent="0">
              <a:buNone/>
            </a:pPr>
            <a:endParaRPr lang="en-US" sz="1600" dirty="0">
              <a:solidFill>
                <a:schemeClr val="tx2"/>
              </a:solidFill>
            </a:endParaRPr>
          </a:p>
        </p:txBody>
      </p:sp>
      <p:grpSp>
        <p:nvGrpSpPr>
          <p:cNvPr id="55" name="Group 54">
            <a:extLst>
              <a:ext uri="{FF2B5EF4-FFF2-40B4-BE49-F238E27FC236}">
                <a16:creationId xmlns:a16="http://schemas.microsoft.com/office/drawing/2014/main" id="{6642DACB-7A0F-5FF4-11E1-88956C76EF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804585" y="2800754"/>
            <a:ext cx="2908998" cy="1776494"/>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36082D5A-6079-1CC5-B624-4322B2D5D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0D1E291-BDE3-7A45-CB91-B7E036424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F98F5BC0-CA52-8F4A-4934-95EC28302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EE541BB-AB1D-C45E-BF2A-BBE62C143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073E78-15D9-C844-1644-3D038E3B1502}"/>
              </a:ext>
            </a:extLst>
          </p:cNvPr>
          <p:cNvSpPr>
            <a:spLocks noGrp="1"/>
          </p:cNvSpPr>
          <p:nvPr>
            <p:ph type="title"/>
          </p:nvPr>
        </p:nvSpPr>
        <p:spPr>
          <a:xfrm>
            <a:off x="172749" y="246224"/>
            <a:ext cx="7375161" cy="994172"/>
          </a:xfrm>
        </p:spPr>
        <p:txBody>
          <a:bodyPr anchor="b">
            <a:normAutofit/>
          </a:bodyPr>
          <a:lstStyle/>
          <a:p>
            <a:r>
              <a:rPr lang="en-US" sz="3000" dirty="0">
                <a:solidFill>
                  <a:schemeClr val="tx2"/>
                </a:solidFill>
              </a:rPr>
              <a:t>Running Method</a:t>
            </a:r>
          </a:p>
        </p:txBody>
      </p:sp>
    </p:spTree>
    <p:extLst>
      <p:ext uri="{BB962C8B-B14F-4D97-AF65-F5344CB8AC3E}">
        <p14:creationId xmlns:p14="http://schemas.microsoft.com/office/powerpoint/2010/main" val="8228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5">
            <a:extLst>
              <a:ext uri="{FF2B5EF4-FFF2-40B4-BE49-F238E27FC236}">
                <a16:creationId xmlns:a16="http://schemas.microsoft.com/office/drawing/2014/main" id="{E3AFE603-DAE1-A2C4-91FE-435E3C8343B6}"/>
              </a:ext>
            </a:extLst>
          </p:cNvPr>
          <p:cNvPicPr>
            <a:picLocks noChangeAspect="1"/>
          </p:cNvPicPr>
          <p:nvPr/>
        </p:nvPicPr>
        <p:blipFill>
          <a:blip r:embed="rId3" cstate="print">
            <a:extLst>
              <a:ext uri="{28A0092B-C50C-407E-A947-70E740481C1C}">
                <a14:useLocalDpi xmlns:a14="http://schemas.microsoft.com/office/drawing/2010/main" val="0"/>
              </a:ext>
            </a:extLst>
          </a:blip>
          <a:srcRect t="20609" r="-1" b="18580"/>
          <a:stretch/>
        </p:blipFill>
        <p:spPr bwMode="auto">
          <a:xfrm>
            <a:off x="116114" y="673780"/>
            <a:ext cx="8940800" cy="4391025"/>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p:spPr>
      </p:pic>
      <p:sp>
        <p:nvSpPr>
          <p:cNvPr id="5" name="TextBox 1">
            <a:extLst>
              <a:ext uri="{FF2B5EF4-FFF2-40B4-BE49-F238E27FC236}">
                <a16:creationId xmlns:a16="http://schemas.microsoft.com/office/drawing/2014/main" id="{721E3419-8CC8-A839-15F6-5B3416415146}"/>
              </a:ext>
            </a:extLst>
          </p:cNvPr>
          <p:cNvSpPr txBox="1"/>
          <p:nvPr/>
        </p:nvSpPr>
        <p:spPr>
          <a:xfrm>
            <a:off x="-7918" y="-2396177"/>
            <a:ext cx="3465438" cy="342535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500" b="1" dirty="0">
                <a:solidFill>
                  <a:schemeClr val="tx2"/>
                </a:solidFill>
                <a:latin typeface="+mj-lt"/>
                <a:ea typeface="+mj-ea"/>
                <a:cs typeface="+mj-cs"/>
              </a:rPr>
              <a:t>Citation Network Graph</a:t>
            </a:r>
          </a:p>
          <a:p>
            <a:pPr defTabSz="914400">
              <a:lnSpc>
                <a:spcPct val="90000"/>
              </a:lnSpc>
              <a:spcBef>
                <a:spcPct val="0"/>
              </a:spcBef>
              <a:spcAft>
                <a:spcPts val="600"/>
              </a:spcAft>
            </a:pPr>
            <a:endParaRPr lang="en-US" sz="3300" kern="1200" dirty="0">
              <a:ln w="22225">
                <a:solidFill>
                  <a:srgbClr val="FFFFFF"/>
                </a:solidFill>
              </a:ln>
              <a:solidFill>
                <a:schemeClr val="tx1"/>
              </a:solidFill>
              <a:latin typeface="+mj-lt"/>
              <a:ea typeface="+mj-ea"/>
              <a:cs typeface="+mj-cs"/>
            </a:endParaRPr>
          </a:p>
        </p:txBody>
      </p:sp>
    </p:spTree>
    <p:extLst>
      <p:ext uri="{BB962C8B-B14F-4D97-AF65-F5344CB8AC3E}">
        <p14:creationId xmlns:p14="http://schemas.microsoft.com/office/powerpoint/2010/main" val="2240308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76E8BB-6056-FB4E-57C6-2A683DF2D48A}"/>
              </a:ext>
            </a:extLst>
          </p:cNvPr>
          <p:cNvPicPr>
            <a:picLocks noChangeAspect="1"/>
          </p:cNvPicPr>
          <p:nvPr/>
        </p:nvPicPr>
        <p:blipFill rotWithShape="1">
          <a:blip r:embed="rId3"/>
          <a:srcRect t="704" b="1"/>
          <a:stretch/>
        </p:blipFill>
        <p:spPr bwMode="auto">
          <a:xfrm>
            <a:off x="1" y="108857"/>
            <a:ext cx="5951658" cy="5034643"/>
          </a:xfrm>
          <a:prstGeom prst="rect">
            <a:avLst/>
          </a:prstGeom>
          <a:extLst>
            <a:ext uri="{53640926-AAD7-44D8-BBD7-CCE9431645EC}">
              <a14:shadowObscured xmlns:a14="http://schemas.microsoft.com/office/drawing/2010/main"/>
            </a:ext>
          </a:extLst>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66523A07-F4BD-1136-53F7-C170FFA04E82}"/>
              </a:ext>
            </a:extLst>
          </p:cNvPr>
          <p:cNvSpPr txBox="1"/>
          <p:nvPr/>
        </p:nvSpPr>
        <p:spPr>
          <a:xfrm>
            <a:off x="5283200" y="722477"/>
            <a:ext cx="1741714" cy="369332"/>
          </a:xfrm>
          <a:prstGeom prst="rect">
            <a:avLst/>
          </a:prstGeom>
          <a:noFill/>
        </p:spPr>
        <p:txBody>
          <a:bodyPr wrap="square">
            <a:spAutoFit/>
          </a:bodyPr>
          <a:lstStyle/>
          <a:p>
            <a:r>
              <a:rPr lang="en-US" sz="1800" dirty="0">
                <a:solidFill>
                  <a:schemeClr val="tx2"/>
                </a:solidFill>
                <a:sym typeface="Barlow Condensed Bold"/>
              </a:rPr>
              <a:t>Cora</a:t>
            </a:r>
            <a:endParaRPr lang="he-IL" dirty="0"/>
          </a:p>
        </p:txBody>
      </p:sp>
    </p:spTree>
    <p:extLst>
      <p:ext uri="{BB962C8B-B14F-4D97-AF65-F5344CB8AC3E}">
        <p14:creationId xmlns:p14="http://schemas.microsoft.com/office/powerpoint/2010/main" val="340615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02420A97-9E1C-473E-0225-D9F5D78BF5AA}"/>
              </a:ext>
            </a:extLst>
          </p:cNvPr>
          <p:cNvSpPr txBox="1"/>
          <p:nvPr/>
        </p:nvSpPr>
        <p:spPr>
          <a:xfrm>
            <a:off x="891051" y="286451"/>
            <a:ext cx="3006438" cy="4480810"/>
          </a:xfrm>
          <a:prstGeom prst="rect">
            <a:avLst/>
          </a:prstGeom>
        </p:spPr>
        <p:txBody>
          <a:bodyPr vert="horz" lIns="91440" tIns="45720" rIns="91440" bIns="45720" rtlCol="0" anchor="ctr">
            <a:normAutofit/>
          </a:bodyPr>
          <a:lstStyle/>
          <a:p>
            <a:pPr marL="0" indent="0" defTabSz="914400">
              <a:lnSpc>
                <a:spcPct val="90000"/>
              </a:lnSpc>
              <a:spcBef>
                <a:spcPct val="0"/>
              </a:spcBef>
              <a:spcAft>
                <a:spcPts val="600"/>
              </a:spcAft>
            </a:pPr>
            <a:r>
              <a:rPr lang="en-US" sz="6000" kern="1200">
                <a:ln w="22225">
                  <a:solidFill>
                    <a:srgbClr val="FFFFFF"/>
                  </a:solidFill>
                </a:ln>
                <a:solidFill>
                  <a:srgbClr val="FFFFFF"/>
                </a:solidFill>
                <a:latin typeface="+mj-lt"/>
                <a:ea typeface="+mj-ea"/>
                <a:cs typeface="+mj-cs"/>
              </a:rPr>
              <a:t>Table of Contents</a:t>
            </a:r>
          </a:p>
        </p:txBody>
      </p:sp>
      <p:grpSp>
        <p:nvGrpSpPr>
          <p:cNvPr id="43" name="Group 4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420" y="415613"/>
            <a:ext cx="430632" cy="806899"/>
            <a:chOff x="613892" y="554152"/>
            <a:chExt cx="574177" cy="1075866"/>
          </a:xfrm>
          <a:solidFill>
            <a:srgbClr val="FFFFFF"/>
          </a:solidFill>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4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graphicFrame>
        <p:nvGraphicFramePr>
          <p:cNvPr id="50" name="Content Placeholder 2">
            <a:extLst>
              <a:ext uri="{FF2B5EF4-FFF2-40B4-BE49-F238E27FC236}">
                <a16:creationId xmlns:a16="http://schemas.microsoft.com/office/drawing/2014/main" id="{1E236E3D-67CE-F9A1-CF9D-08AF71D17139}"/>
              </a:ext>
            </a:extLst>
          </p:cNvPr>
          <p:cNvGraphicFramePr>
            <a:graphicFrameLocks noGrp="1"/>
          </p:cNvGraphicFramePr>
          <p:nvPr>
            <p:ph idx="1"/>
            <p:extLst>
              <p:ext uri="{D42A27DB-BD31-4B8C-83A1-F6EECF244321}">
                <p14:modId xmlns:p14="http://schemas.microsoft.com/office/powerpoint/2010/main" val="4113737250"/>
              </p:ext>
            </p:extLst>
          </p:nvPr>
        </p:nvGraphicFramePr>
        <p:xfrm>
          <a:off x="4722924" y="388800"/>
          <a:ext cx="3578706" cy="4378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8" name="Straight Connector 4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07795"/>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2" descr="A graph with lines and dots&#10;&#10;AI-generated content may be incorrect.">
            <a:extLst>
              <a:ext uri="{FF2B5EF4-FFF2-40B4-BE49-F238E27FC236}">
                <a16:creationId xmlns:a16="http://schemas.microsoft.com/office/drawing/2014/main" id="{CAC8A9A2-F2DA-AD65-79F4-40376E3ED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5943" y="482600"/>
            <a:ext cx="5384227" cy="4178299"/>
          </a:xfrm>
          <a:prstGeom prst="rect">
            <a:avLst/>
          </a:prstGeom>
          <a:noFill/>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623008D-B7EB-5E00-FC75-7516A6E7D000}"/>
              </a:ext>
            </a:extLst>
          </p:cNvPr>
          <p:cNvSpPr txBox="1"/>
          <p:nvPr/>
        </p:nvSpPr>
        <p:spPr>
          <a:xfrm>
            <a:off x="5283200" y="722477"/>
            <a:ext cx="1741714" cy="369332"/>
          </a:xfrm>
          <a:prstGeom prst="rect">
            <a:avLst/>
          </a:prstGeom>
          <a:noFill/>
        </p:spPr>
        <p:txBody>
          <a:bodyPr wrap="square">
            <a:spAutoFit/>
          </a:bodyPr>
          <a:lstStyle/>
          <a:p>
            <a:r>
              <a:rPr lang="en-US" sz="1800" dirty="0">
                <a:solidFill>
                  <a:schemeClr val="tx2"/>
                </a:solidFill>
                <a:sym typeface="Barlow Condensed Bold"/>
              </a:rPr>
              <a:t>CiteSeer</a:t>
            </a:r>
            <a:endParaRPr lang="he-IL" dirty="0"/>
          </a:p>
        </p:txBody>
      </p:sp>
    </p:spTree>
    <p:extLst>
      <p:ext uri="{BB962C8B-B14F-4D97-AF65-F5344CB8AC3E}">
        <p14:creationId xmlns:p14="http://schemas.microsoft.com/office/powerpoint/2010/main" val="324514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1" descr="תמונה שמכילה טקסט, צילום מסך, תרשים, עלילה&#10;&#10;התיאור נוצר באופן אוטומטי">
            <a:extLst>
              <a:ext uri="{FF2B5EF4-FFF2-40B4-BE49-F238E27FC236}">
                <a16:creationId xmlns:a16="http://schemas.microsoft.com/office/drawing/2014/main" id="{7C8E6DC0-6541-9181-6892-4FBF066FEC8E}"/>
              </a:ext>
            </a:extLst>
          </p:cNvPr>
          <p:cNvPicPr>
            <a:picLocks noChangeAspect="1"/>
          </p:cNvPicPr>
          <p:nvPr/>
        </p:nvPicPr>
        <p:blipFill>
          <a:blip r:embed="rId3"/>
          <a:stretch>
            <a:fillRect/>
          </a:stretch>
        </p:blipFill>
        <p:spPr>
          <a:xfrm>
            <a:off x="1566817" y="482601"/>
            <a:ext cx="4761594" cy="4178299"/>
          </a:xfrm>
          <a:prstGeom prst="rect">
            <a:avLst/>
          </a:prstGeom>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891499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44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2649" y="360045"/>
            <a:ext cx="409359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צילום מסך, צבעוני&#10;&#10;תוכן שנוצר על-ידי בינה מלאכותית עשוי להיות שגוי.">
            <a:extLst>
              <a:ext uri="{FF2B5EF4-FFF2-40B4-BE49-F238E27FC236}">
                <a16:creationId xmlns:a16="http://schemas.microsoft.com/office/drawing/2014/main" id="{2DF0116B-73D8-DD5D-A3FA-F627BC80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15776" y="883730"/>
            <a:ext cx="3847338" cy="3376038"/>
          </a:xfrm>
          <a:prstGeom prst="rect">
            <a:avLst/>
          </a:prstGeom>
          <a:noFill/>
        </p:spPr>
      </p:pic>
      <p:sp>
        <p:nvSpPr>
          <p:cNvPr id="20" name="Rectangle 19">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4093590"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2" descr="תמונה שמכילה צילום מסך, צבעוני, טקסט&#10;&#10;תוכן שנוצר על-ידי בינה מלאכותית עשוי להיות שגוי.">
            <a:extLst>
              <a:ext uri="{FF2B5EF4-FFF2-40B4-BE49-F238E27FC236}">
                <a16:creationId xmlns:a16="http://schemas.microsoft.com/office/drawing/2014/main" id="{A4ADA15D-4197-D97A-9F6B-286883BE0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0885" y="1071287"/>
            <a:ext cx="3847338" cy="3000924"/>
          </a:xfrm>
          <a:prstGeom prst="rect">
            <a:avLst/>
          </a:prstGeom>
          <a:noFill/>
        </p:spPr>
      </p:pic>
    </p:spTree>
    <p:extLst>
      <p:ext uri="{BB962C8B-B14F-4D97-AF65-F5344CB8AC3E}">
        <p14:creationId xmlns:p14="http://schemas.microsoft.com/office/powerpoint/2010/main" val="137368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6C45A9-34B9-54BC-9DBF-B9065F69CF70}"/>
              </a:ext>
            </a:extLst>
          </p:cNvPr>
          <p:cNvSpPr txBox="1"/>
          <p:nvPr/>
        </p:nvSpPr>
        <p:spPr>
          <a:xfrm>
            <a:off x="479161" y="2683092"/>
            <a:ext cx="8182230" cy="1265860"/>
          </a:xfrm>
          <a:prstGeom prst="rect">
            <a:avLst/>
          </a:prstGeom>
        </p:spPr>
        <p:txBody>
          <a:bodyPr vert="horz" lIns="91440" tIns="45720" rIns="91440" bIns="45720" rtlCol="0" anchor="b">
            <a:normAutofit/>
          </a:bodyPr>
          <a:lstStyle/>
          <a:p>
            <a:pPr algn="ctr" defTabSz="914400">
              <a:lnSpc>
                <a:spcPct val="90000"/>
              </a:lnSpc>
              <a:spcBef>
                <a:spcPct val="0"/>
              </a:spcBef>
              <a:spcAft>
                <a:spcPts val="800"/>
              </a:spcAft>
            </a:pPr>
            <a:r>
              <a:rPr lang="en-US" sz="2400" kern="1200" dirty="0">
                <a:solidFill>
                  <a:schemeClr val="tx1"/>
                </a:solidFill>
                <a:effectLst/>
                <a:latin typeface="+mj-lt"/>
                <a:ea typeface="+mj-ea"/>
                <a:cs typeface="+mj-cs"/>
              </a:rPr>
              <a:t>illustrates the effect of synthetic data on anomaly detection decision boundaries.</a:t>
            </a:r>
          </a:p>
          <a:p>
            <a:pPr algn="ctr" defTabSz="914400">
              <a:lnSpc>
                <a:spcPct val="90000"/>
              </a:lnSpc>
              <a:spcBef>
                <a:spcPct val="0"/>
              </a:spcBef>
              <a:spcAft>
                <a:spcPts val="800"/>
              </a:spcAft>
            </a:pPr>
            <a:r>
              <a:rPr lang="en-US" sz="2400" kern="1200" dirty="0">
                <a:solidFill>
                  <a:schemeClr val="tx1"/>
                </a:solidFill>
                <a:effectLst/>
                <a:latin typeface="+mj-lt"/>
                <a:ea typeface="+mj-ea"/>
                <a:cs typeface="+mj-cs"/>
              </a:rPr>
              <a:t> </a:t>
            </a:r>
          </a:p>
        </p:txBody>
      </p:sp>
      <p:pic>
        <p:nvPicPr>
          <p:cNvPr id="4" name="תמונה 1" descr="תמונה שמכילה טקסט, צילום מסך, תוכנה גרפית, תכונות מולטימדיה&#10;&#10;התיאור נוצר באופן אוטומטי">
            <a:extLst>
              <a:ext uri="{FF2B5EF4-FFF2-40B4-BE49-F238E27FC236}">
                <a16:creationId xmlns:a16="http://schemas.microsoft.com/office/drawing/2014/main" id="{FA627834-30C8-582F-F884-8763B6A9EF30}"/>
              </a:ext>
            </a:extLst>
          </p:cNvPr>
          <p:cNvPicPr>
            <a:picLocks noChangeAspect="1"/>
          </p:cNvPicPr>
          <p:nvPr/>
        </p:nvPicPr>
        <p:blipFill>
          <a:blip r:embed="rId3"/>
          <a:stretch>
            <a:fillRect/>
          </a:stretch>
        </p:blipFill>
        <p:spPr>
          <a:xfrm>
            <a:off x="1415142" y="443752"/>
            <a:ext cx="6139543" cy="2056503"/>
          </a:xfrm>
          <a:prstGeom prst="rect">
            <a:avLst/>
          </a:prstGeom>
        </p:spPr>
      </p:pic>
      <p:sp>
        <p:nvSpPr>
          <p:cNvPr id="1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4131789"/>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1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60224C-70B5-857B-D3F9-8827CE86585A}"/>
            </a:ext>
          </a:extLst>
        </p:cNvPr>
        <p:cNvGrpSpPr/>
        <p:nvPr/>
      </p:nvGrpSpPr>
      <p:grpSpPr>
        <a:xfrm>
          <a:off x="0" y="0"/>
          <a:ext cx="0" cy="0"/>
          <a:chOff x="0" y="0"/>
          <a:chExt cx="0" cy="0"/>
        </a:xfrm>
      </p:grpSpPr>
      <p:cxnSp>
        <p:nvCxnSpPr>
          <p:cNvPr id="39" name="Straight Connector 35">
            <a:extLst>
              <a:ext uri="{FF2B5EF4-FFF2-40B4-BE49-F238E27FC236}">
                <a16:creationId xmlns:a16="http://schemas.microsoft.com/office/drawing/2014/main" id="{0B4A113E-D208-4EF0-8BAB-25FDD2E588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178110"/>
            <a:ext cx="0" cy="2782670"/>
          </a:xfrm>
          <a:prstGeom prst="line">
            <a:avLst/>
          </a:prstGeom>
          <a:ln w="19050">
            <a:solidFill>
              <a:srgbClr val="FF4F76"/>
            </a:solidFill>
          </a:ln>
        </p:spPr>
        <p:style>
          <a:lnRef idx="1">
            <a:schemeClr val="accent1"/>
          </a:lnRef>
          <a:fillRef idx="0">
            <a:schemeClr val="accent1"/>
          </a:fillRef>
          <a:effectRef idx="0">
            <a:schemeClr val="accent1"/>
          </a:effectRef>
          <a:fontRef idx="minor">
            <a:schemeClr val="tx1"/>
          </a:fontRef>
        </p:style>
      </p:cxnSp>
      <p:pic>
        <p:nvPicPr>
          <p:cNvPr id="2" name="תמונה 1" descr="תמונה שמכילה קו, טקסט, עלילה, תרשים&#10;&#10;תוכן שנוצר על-ידי בינה מלאכותית עשוי להיות שגוי.">
            <a:extLst>
              <a:ext uri="{FF2B5EF4-FFF2-40B4-BE49-F238E27FC236}">
                <a16:creationId xmlns:a16="http://schemas.microsoft.com/office/drawing/2014/main" id="{87F8AD13-BCDA-294F-3F23-81B7B31FC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0235" y="924085"/>
            <a:ext cx="5773191" cy="3290718"/>
          </a:xfrm>
          <a:prstGeom prst="rect">
            <a:avLst/>
          </a:prstGeom>
          <a:noFill/>
        </p:spPr>
      </p:pic>
      <p:cxnSp>
        <p:nvCxnSpPr>
          <p:cNvPr id="38" name="Straight Connector 37">
            <a:extLst>
              <a:ext uri="{FF2B5EF4-FFF2-40B4-BE49-F238E27FC236}">
                <a16:creationId xmlns:a16="http://schemas.microsoft.com/office/drawing/2014/main" id="{2FE16547-5205-4F0E-B809-89D18FF4C8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62422" y="1180415"/>
            <a:ext cx="0" cy="2782670"/>
          </a:xfrm>
          <a:prstGeom prst="line">
            <a:avLst/>
          </a:prstGeom>
          <a:ln w="19050">
            <a:solidFill>
              <a:srgbClr val="FF4F76"/>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גופן, צילום מסך, מספר&#10;&#10;תוכן שנוצר על-ידי בינה מלאכותית עשוי להיות שגוי.">
            <a:extLst>
              <a:ext uri="{FF2B5EF4-FFF2-40B4-BE49-F238E27FC236}">
                <a16:creationId xmlns:a16="http://schemas.microsoft.com/office/drawing/2014/main" id="{23296871-E493-C7BB-24CE-C079A6B48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829006" y="1022923"/>
            <a:ext cx="2474435" cy="3093043"/>
          </a:xfrm>
          <a:prstGeom prst="rect">
            <a:avLst/>
          </a:prstGeom>
          <a:noFill/>
        </p:spPr>
      </p:pic>
    </p:spTree>
    <p:extLst>
      <p:ext uri="{BB962C8B-B14F-4D97-AF65-F5344CB8AC3E}">
        <p14:creationId xmlns:p14="http://schemas.microsoft.com/office/powerpoint/2010/main" val="173741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1" descr="A graph of a number of numbers&#10;&#10;AI-generated content may be incorrect.">
            <a:extLst>
              <a:ext uri="{FF2B5EF4-FFF2-40B4-BE49-F238E27FC236}">
                <a16:creationId xmlns:a16="http://schemas.microsoft.com/office/drawing/2014/main" id="{F3FD793C-DFC7-BC92-2102-9106723CEE27}"/>
              </a:ext>
            </a:extLst>
          </p:cNvPr>
          <p:cNvPicPr>
            <a:picLocks noChangeAspect="1"/>
          </p:cNvPicPr>
          <p:nvPr/>
        </p:nvPicPr>
        <p:blipFill rotWithShape="1">
          <a:blip r:embed="rId3"/>
          <a:srcRect l="9542" t="62637"/>
          <a:stretch/>
        </p:blipFill>
        <p:spPr bwMode="auto">
          <a:xfrm>
            <a:off x="836711" y="1222161"/>
            <a:ext cx="3557245" cy="2694569"/>
          </a:xfrm>
          <a:prstGeom prst="rect">
            <a:avLst/>
          </a:prstGeom>
          <a:extLst>
            <a:ext uri="{53640926-AAD7-44D8-BBD7-CCE9431645EC}">
              <a14:shadowObscured xmlns:a14="http://schemas.microsoft.com/office/drawing/2010/main"/>
            </a:ext>
          </a:extLst>
        </p:spPr>
      </p:pic>
      <p:cxnSp>
        <p:nvCxnSpPr>
          <p:cNvPr id="32" name="Straight Connector 2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180415"/>
            <a:ext cx="0" cy="2782670"/>
          </a:xfrm>
          <a:prstGeom prst="line">
            <a:avLst/>
          </a:prstGeom>
          <a:ln w="19050">
            <a:solidFill>
              <a:srgbClr val="EB7F7F"/>
            </a:solidFill>
          </a:ln>
        </p:spPr>
        <p:style>
          <a:lnRef idx="1">
            <a:schemeClr val="accent1"/>
          </a:lnRef>
          <a:fillRef idx="0">
            <a:schemeClr val="accent1"/>
          </a:fillRef>
          <a:effectRef idx="0">
            <a:schemeClr val="accent1"/>
          </a:effectRef>
          <a:fontRef idx="minor">
            <a:schemeClr val="tx1"/>
          </a:fontRef>
        </p:style>
      </p:cxnSp>
      <p:pic>
        <p:nvPicPr>
          <p:cNvPr id="4" name="תמונה 1" descr="A graph of a number of numbers&#10;&#10;AI-generated content may be incorrect.">
            <a:extLst>
              <a:ext uri="{FF2B5EF4-FFF2-40B4-BE49-F238E27FC236}">
                <a16:creationId xmlns:a16="http://schemas.microsoft.com/office/drawing/2014/main" id="{CCB56DA4-3CA4-B7DF-4634-8B5C04EEE9DC}"/>
              </a:ext>
            </a:extLst>
          </p:cNvPr>
          <p:cNvPicPr>
            <a:picLocks noChangeAspect="1"/>
          </p:cNvPicPr>
          <p:nvPr/>
        </p:nvPicPr>
        <p:blipFill rotWithShape="1">
          <a:blip r:embed="rId3"/>
          <a:srcRect l="9542" t="6360" b="57600"/>
          <a:stretch/>
        </p:blipFill>
        <p:spPr bwMode="auto">
          <a:xfrm>
            <a:off x="4757430" y="1273971"/>
            <a:ext cx="3546011" cy="2590948"/>
          </a:xfrm>
          <a:prstGeom prst="rect">
            <a:avLst/>
          </a:prstGeom>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A04388A-4096-A4D1-B2DF-54C33C5F5387}"/>
              </a:ext>
            </a:extLst>
          </p:cNvPr>
          <p:cNvSpPr txBox="1"/>
          <p:nvPr/>
        </p:nvSpPr>
        <p:spPr>
          <a:xfrm>
            <a:off x="4572000" y="1269661"/>
            <a:ext cx="3894071" cy="2782820"/>
          </a:xfrm>
          <a:prstGeom prst="rect">
            <a:avLst/>
          </a:prstGeom>
        </p:spPr>
        <p:txBody>
          <a:bodyPr vert="horz" lIns="91440" tIns="45720" rIns="91440" bIns="45720" rtlCol="0" anchor="t">
            <a:noAutofit/>
          </a:bodyPr>
          <a:lstStyle/>
          <a:p>
            <a:pPr marL="342900" lvl="0" indent="-228600" defTabSz="914400">
              <a:lnSpc>
                <a:spcPct val="90000"/>
              </a:lnSpc>
              <a:spcAft>
                <a:spcPts val="800"/>
              </a:spcAft>
              <a:buSzPts val="1000"/>
              <a:buFont typeface="Arial" panose="020B0604020202020204" pitchFamily="34" charset="0"/>
              <a:buChar char="•"/>
              <a:tabLst>
                <a:tab pos="457200" algn="l"/>
              </a:tabLst>
            </a:pPr>
            <a:endParaRPr lang="en-US" sz="1600" dirty="0">
              <a:effectLst/>
            </a:endParaRPr>
          </a:p>
        </p:txBody>
      </p:sp>
    </p:spTree>
    <p:extLst>
      <p:ext uri="{BB962C8B-B14F-4D97-AF65-F5344CB8AC3E}">
        <p14:creationId xmlns:p14="http://schemas.microsoft.com/office/powerpoint/2010/main" val="11581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CC2E22-A413-6863-C47A-4CCA45255B13}"/>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2A176-E22F-72AB-0BCB-802F2C5E6C6B}"/>
              </a:ext>
            </a:extLst>
          </p:cNvPr>
          <p:cNvSpPr>
            <a:spLocks noGrp="1"/>
          </p:cNvSpPr>
          <p:nvPr>
            <p:ph type="title"/>
          </p:nvPr>
        </p:nvSpPr>
        <p:spPr>
          <a:xfrm>
            <a:off x="479161" y="479394"/>
            <a:ext cx="2678858" cy="2680137"/>
          </a:xfrm>
        </p:spPr>
        <p:txBody>
          <a:bodyPr vert="horz" lIns="91440" tIns="45720" rIns="91440" bIns="45720" rtlCol="0" anchor="b">
            <a:normAutofit/>
          </a:bodyPr>
          <a:lstStyle/>
          <a:p>
            <a:pPr algn="l" defTabSz="914400">
              <a:lnSpc>
                <a:spcPct val="90000"/>
              </a:lnSpc>
            </a:pPr>
            <a:r>
              <a:rPr lang="en-US" sz="4000" dirty="0">
                <a:solidFill>
                  <a:schemeClr val="tx2"/>
                </a:solidFill>
              </a:rPr>
              <a:t>Testing</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טבלה 3">
            <a:extLst>
              <a:ext uri="{FF2B5EF4-FFF2-40B4-BE49-F238E27FC236}">
                <a16:creationId xmlns:a16="http://schemas.microsoft.com/office/drawing/2014/main" id="{8811B9E6-883C-3AB5-C719-9FE65FB326B5}"/>
              </a:ext>
            </a:extLst>
          </p:cNvPr>
          <p:cNvGraphicFramePr>
            <a:graphicFrameLocks noGrp="1"/>
          </p:cNvGraphicFramePr>
          <p:nvPr>
            <p:extLst>
              <p:ext uri="{D42A27DB-BD31-4B8C-83A1-F6EECF244321}">
                <p14:modId xmlns:p14="http://schemas.microsoft.com/office/powerpoint/2010/main" val="1900230645"/>
              </p:ext>
            </p:extLst>
          </p:nvPr>
        </p:nvGraphicFramePr>
        <p:xfrm>
          <a:off x="3490722" y="521561"/>
          <a:ext cx="5410963" cy="4404147"/>
        </p:xfrm>
        <a:graphic>
          <a:graphicData uri="http://schemas.openxmlformats.org/drawingml/2006/table">
            <a:tbl>
              <a:tblPr firstRow="1" firstCol="1" bandRow="1">
                <a:solidFill>
                  <a:srgbClr val="F7F7F7"/>
                </a:solidFill>
                <a:tableStyleId>{5C22544A-7EE6-4342-B048-85BDC9FD1C3A}</a:tableStyleId>
              </a:tblPr>
              <a:tblGrid>
                <a:gridCol w="1779368">
                  <a:extLst>
                    <a:ext uri="{9D8B030D-6E8A-4147-A177-3AD203B41FA5}">
                      <a16:colId xmlns:a16="http://schemas.microsoft.com/office/drawing/2014/main" val="1457194974"/>
                    </a:ext>
                  </a:extLst>
                </a:gridCol>
                <a:gridCol w="3631595">
                  <a:extLst>
                    <a:ext uri="{9D8B030D-6E8A-4147-A177-3AD203B41FA5}">
                      <a16:colId xmlns:a16="http://schemas.microsoft.com/office/drawing/2014/main" val="2449097138"/>
                    </a:ext>
                  </a:extLst>
                </a:gridCol>
              </a:tblGrid>
              <a:tr h="508869">
                <a:tc>
                  <a:txBody>
                    <a:bodyPr/>
                    <a:lstStyle/>
                    <a:p>
                      <a:pPr algn="l" rtl="0">
                        <a:lnSpc>
                          <a:spcPct val="107000"/>
                        </a:lnSpc>
                        <a:spcAft>
                          <a:spcPts val="800"/>
                        </a:spcAft>
                      </a:pPr>
                      <a:r>
                        <a:rPr lang="en-US" sz="1200" b="1" kern="100" cap="all" spc="60">
                          <a:solidFill>
                            <a:schemeClr val="tx1"/>
                          </a:solidFill>
                          <a:effectLst/>
                        </a:rPr>
                        <a:t>Factor</a:t>
                      </a:r>
                      <a:endParaRPr lang="en-US" sz="1200" b="1" kern="100" cap="all" spc="6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140091" marR="140091" marT="140091" marB="140091" anchor="ctr">
                    <a:lnL w="12700" cmpd="sng">
                      <a:noFill/>
                      <a:prstDash val="solid"/>
                    </a:lnL>
                    <a:lnR w="12700" cmpd="sng">
                      <a:noFill/>
                      <a:prstDash val="solid"/>
                    </a:lnR>
                    <a:lnT w="12700" cmpd="sng">
                      <a:noFill/>
                    </a:lnT>
                    <a:lnB w="12700" cmpd="sng">
                      <a:noFill/>
                      <a:prstDash val="solid"/>
                    </a:lnB>
                    <a:noFill/>
                  </a:tcPr>
                </a:tc>
                <a:tc>
                  <a:txBody>
                    <a:bodyPr/>
                    <a:lstStyle/>
                    <a:p>
                      <a:pPr indent="151765" algn="l" rtl="0">
                        <a:lnSpc>
                          <a:spcPct val="107000"/>
                        </a:lnSpc>
                        <a:spcAft>
                          <a:spcPts val="800"/>
                        </a:spcAft>
                      </a:pPr>
                      <a:r>
                        <a:rPr lang="en-US" sz="1200" b="1" kern="100" cap="all" spc="60">
                          <a:solidFill>
                            <a:schemeClr val="tx1"/>
                          </a:solidFill>
                          <a:effectLst/>
                        </a:rPr>
                        <a:t>Description</a:t>
                      </a:r>
                      <a:endParaRPr lang="en-US" sz="1200" b="1" kern="100" cap="all" spc="6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140091" marR="140091" marT="140091" marB="140091" anchor="ctr">
                    <a:lnL w="12700" cmpd="sng">
                      <a:noFill/>
                      <a:prstDash val="solid"/>
                    </a:lnL>
                    <a:lnR w="12700" cmpd="sng">
                      <a:noFill/>
                      <a:prstDash val="solid"/>
                    </a:lnR>
                    <a:lnT w="12700" cmpd="sng">
                      <a:noFill/>
                    </a:lnT>
                    <a:lnB w="12700" cmpd="sng">
                      <a:noFill/>
                      <a:prstDash val="solid"/>
                    </a:lnB>
                    <a:noFill/>
                  </a:tcPr>
                </a:tc>
                <a:extLst>
                  <a:ext uri="{0D108BD9-81ED-4DB2-BD59-A6C34878D82A}">
                    <a16:rowId xmlns:a16="http://schemas.microsoft.com/office/drawing/2014/main" val="630578789"/>
                  </a:ext>
                </a:extLst>
              </a:tr>
              <a:tr h="1083614">
                <a:tc>
                  <a:txBody>
                    <a:bodyPr/>
                    <a:lstStyle/>
                    <a:p>
                      <a:pPr algn="l" rtl="0">
                        <a:lnSpc>
                          <a:spcPct val="107000"/>
                        </a:lnSpc>
                        <a:spcAft>
                          <a:spcPts val="800"/>
                        </a:spcAft>
                      </a:pPr>
                      <a:r>
                        <a:rPr lang="en-US" sz="1200" b="1" kern="100" cap="none" spc="0">
                          <a:solidFill>
                            <a:schemeClr val="tx1"/>
                          </a:solidFill>
                          <a:effectLst/>
                        </a:rPr>
                        <a:t>Sample Size</a:t>
                      </a:r>
                    </a:p>
                    <a:p>
                      <a:pPr algn="l" rtl="0">
                        <a:lnSpc>
                          <a:spcPct val="107000"/>
                        </a:lnSpc>
                        <a:spcAft>
                          <a:spcPts val="800"/>
                        </a:spcAft>
                      </a:pPr>
                      <a:r>
                        <a:rPr lang="en-US" sz="1200" b="1" kern="100" cap="none" spc="0">
                          <a:solidFill>
                            <a:schemeClr val="tx1"/>
                          </a:solidFill>
                          <a:effectLst/>
                        </a:rPr>
                        <a:t>(Dataset Size)</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rtl="0">
                        <a:lnSpc>
                          <a:spcPct val="115000"/>
                        </a:lnSpc>
                        <a:spcAft>
                          <a:spcPts val="800"/>
                        </a:spcAft>
                      </a:pPr>
                      <a:r>
                        <a:rPr lang="en-US" sz="1600" kern="100" cap="none" spc="0" dirty="0">
                          <a:solidFill>
                            <a:schemeClr val="tx1"/>
                          </a:solidFill>
                          <a:effectLst/>
                        </a:rPr>
                        <a:t>T</a:t>
                      </a:r>
                      <a:r>
                        <a:rPr lang="en-US" sz="1600" kern="100" cap="none" spc="0" dirty="0">
                          <a:solidFill>
                            <a:schemeClr val="tx1"/>
                          </a:solidFill>
                          <a:effectLst/>
                          <a:latin typeface="+mn-lt"/>
                          <a:ea typeface="+mn-ea"/>
                          <a:cs typeface="+mn-cs"/>
                        </a:rPr>
                        <a:t>raining set size: ~2000-2300 nodes</a:t>
                      </a:r>
                      <a:br>
                        <a:rPr lang="en-US" sz="1600" kern="100" cap="none" spc="0" dirty="0">
                          <a:solidFill>
                            <a:schemeClr val="tx1"/>
                          </a:solidFill>
                          <a:effectLst/>
                          <a:latin typeface="+mn-lt"/>
                          <a:ea typeface="+mn-ea"/>
                          <a:cs typeface="+mn-cs"/>
                        </a:rPr>
                      </a:br>
                      <a:r>
                        <a:rPr lang="en-US" sz="1600" kern="100" cap="none" spc="0" dirty="0">
                          <a:solidFill>
                            <a:schemeClr val="tx1"/>
                          </a:solidFill>
                          <a:effectLst/>
                          <a:latin typeface="+mn-lt"/>
                          <a:ea typeface="+mn-ea"/>
                          <a:cs typeface="+mn-cs"/>
                        </a:rPr>
                        <a:t>Test set size: ~500-600 nodes</a:t>
                      </a:r>
                    </a:p>
                    <a:p>
                      <a:pPr algn="l" rtl="0">
                        <a:lnSpc>
                          <a:spcPct val="115000"/>
                        </a:lnSpc>
                        <a:spcAft>
                          <a:spcPts val="800"/>
                        </a:spcAft>
                      </a:pPr>
                      <a:r>
                        <a:rPr lang="en-US" sz="1600" kern="100" cap="none" spc="0" dirty="0">
                          <a:solidFill>
                            <a:schemeClr val="tx1"/>
                          </a:solidFill>
                          <a:effectLst/>
                          <a:latin typeface="+mn-lt"/>
                          <a:ea typeface="+mn-ea"/>
                          <a:cs typeface="+mn-cs"/>
                        </a:rPr>
                        <a:t>Validation set size: ~200 nodes</a:t>
                      </a:r>
                    </a:p>
                    <a:p>
                      <a:pPr algn="l" rtl="0">
                        <a:lnSpc>
                          <a:spcPct val="115000"/>
                        </a:lnSpc>
                        <a:spcAft>
                          <a:spcPts val="800"/>
                        </a:spcAft>
                      </a:pPr>
                      <a:r>
                        <a:rPr lang="en-US" sz="1600" kern="100" cap="none" spc="0" dirty="0">
                          <a:solidFill>
                            <a:schemeClr val="tx1"/>
                          </a:solidFill>
                          <a:effectLst/>
                          <a:latin typeface="+mn-lt"/>
                          <a:ea typeface="+mn-ea"/>
                          <a:cs typeface="+mn-cs"/>
                        </a:rPr>
                        <a:t>(varies with anomaly count) </a:t>
                      </a: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964872068"/>
                  </a:ext>
                </a:extLst>
              </a:tr>
              <a:tr h="693433">
                <a:tc>
                  <a:txBody>
                    <a:bodyPr/>
                    <a:lstStyle/>
                    <a:p>
                      <a:pPr algn="l" rtl="0">
                        <a:lnSpc>
                          <a:spcPct val="107000"/>
                        </a:lnSpc>
                        <a:spcAft>
                          <a:spcPts val="800"/>
                        </a:spcAft>
                      </a:pPr>
                      <a:r>
                        <a:rPr lang="en-US" sz="1200" b="1" kern="100" cap="none" spc="0">
                          <a:solidFill>
                            <a:schemeClr val="tx1"/>
                          </a:solidFill>
                          <a:effectLst/>
                        </a:rPr>
                        <a:t>Gaussian Noise Applied?</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rtl="0">
                        <a:lnSpc>
                          <a:spcPct val="115000"/>
                        </a:lnSpc>
                        <a:spcAft>
                          <a:spcPts val="800"/>
                        </a:spcAft>
                      </a:pPr>
                      <a:r>
                        <a:rPr lang="en-US" sz="1600" kern="100" cap="none" spc="0" dirty="0">
                          <a:solidFill>
                            <a:schemeClr val="tx1"/>
                          </a:solidFill>
                          <a:effectLst/>
                        </a:rPr>
                        <a:t> Yes, synthetic anomalies are generated with Gaussian noise</a:t>
                      </a:r>
                      <a:endParaRPr lang="en-US" sz="16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327847204"/>
                  </a:ext>
                </a:extLst>
              </a:tr>
              <a:tr h="693433">
                <a:tc>
                  <a:txBody>
                    <a:bodyPr/>
                    <a:lstStyle/>
                    <a:p>
                      <a:pPr algn="l" rtl="0">
                        <a:lnSpc>
                          <a:spcPct val="107000"/>
                        </a:lnSpc>
                        <a:spcAft>
                          <a:spcPts val="800"/>
                        </a:spcAft>
                      </a:pPr>
                      <a:r>
                        <a:rPr lang="en-US" sz="1200" b="1" kern="100" cap="none" spc="0">
                          <a:solidFill>
                            <a:schemeClr val="tx1"/>
                          </a:solidFill>
                          <a:effectLst/>
                        </a:rPr>
                        <a:t>Noise Scale</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rtl="0">
                        <a:lnSpc>
                          <a:spcPct val="115000"/>
                        </a:lnSpc>
                        <a:spcAft>
                          <a:spcPts val="800"/>
                        </a:spcAft>
                      </a:pPr>
                      <a:r>
                        <a:rPr lang="en-US" sz="1600" kern="100" cap="none" spc="0">
                          <a:solidFill>
                            <a:schemeClr val="tx1"/>
                          </a:solidFill>
                          <a:effectLst/>
                        </a:rPr>
                        <a:t>0.8 (used when generating synthetic anomalies)</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598237453"/>
                  </a:ext>
                </a:extLst>
              </a:tr>
              <a:tr h="693433">
                <a:tc>
                  <a:txBody>
                    <a:bodyPr/>
                    <a:lstStyle/>
                    <a:p>
                      <a:pPr algn="l" rtl="0">
                        <a:lnSpc>
                          <a:spcPct val="107000"/>
                        </a:lnSpc>
                        <a:spcAft>
                          <a:spcPts val="800"/>
                        </a:spcAft>
                      </a:pPr>
                      <a:r>
                        <a:rPr lang="en-US" sz="1200" b="1" kern="100" cap="none" spc="0">
                          <a:solidFill>
                            <a:schemeClr val="tx1"/>
                          </a:solidFill>
                          <a:effectLst/>
                        </a:rPr>
                        <a:t>Models Compared</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rtl="0">
                        <a:lnSpc>
                          <a:spcPct val="115000"/>
                        </a:lnSpc>
                        <a:spcAft>
                          <a:spcPts val="800"/>
                        </a:spcAft>
                      </a:pPr>
                      <a:r>
                        <a:rPr lang="en-US" sz="1600" kern="100" cap="none" spc="0">
                          <a:solidFill>
                            <a:schemeClr val="tx1"/>
                          </a:solidFill>
                          <a:effectLst/>
                        </a:rPr>
                        <a:t>Isolation Forest, Logistic Regression, KNN (with PCA), Graph Autoencoder</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821011861"/>
                  </a:ext>
                </a:extLst>
              </a:tr>
              <a:tr h="407024">
                <a:tc>
                  <a:txBody>
                    <a:bodyPr/>
                    <a:lstStyle/>
                    <a:p>
                      <a:pPr algn="l" rtl="0">
                        <a:lnSpc>
                          <a:spcPct val="107000"/>
                        </a:lnSpc>
                        <a:spcAft>
                          <a:spcPts val="800"/>
                        </a:spcAft>
                      </a:pPr>
                      <a:r>
                        <a:rPr lang="en-US" sz="1200" b="1" kern="100" cap="none" spc="0" dirty="0">
                          <a:solidFill>
                            <a:schemeClr val="tx1"/>
                          </a:solidFill>
                          <a:effectLst/>
                        </a:rPr>
                        <a:t>Split Data</a:t>
                      </a:r>
                      <a:endParaRPr lang="en-US" sz="1200" b="1"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algn="l" rtl="0">
                        <a:lnSpc>
                          <a:spcPct val="115000"/>
                        </a:lnSpc>
                        <a:spcAft>
                          <a:spcPts val="800"/>
                        </a:spcAft>
                      </a:pPr>
                      <a:r>
                        <a:rPr lang="en-US" sz="1600" kern="100" cap="none" spc="0" dirty="0">
                          <a:solidFill>
                            <a:schemeClr val="tx1"/>
                          </a:solidFill>
                          <a:effectLst/>
                        </a:rPr>
                        <a:t>70% Train, 20% Test, 10% Validation</a:t>
                      </a:r>
                      <a:endParaRPr lang="en-US" sz="16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039698779"/>
                  </a:ext>
                </a:extLst>
              </a:tr>
            </a:tbl>
          </a:graphicData>
        </a:graphic>
      </p:graphicFrame>
    </p:spTree>
    <p:extLst>
      <p:ext uri="{BB962C8B-B14F-4D97-AF65-F5344CB8AC3E}">
        <p14:creationId xmlns:p14="http://schemas.microsoft.com/office/powerpoint/2010/main" val="10244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027E49-0909-7ED5-A5F6-CA3B4BABD5E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664868"/>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טבלה 2">
            <a:extLst>
              <a:ext uri="{FF2B5EF4-FFF2-40B4-BE49-F238E27FC236}">
                <a16:creationId xmlns:a16="http://schemas.microsoft.com/office/drawing/2014/main" id="{02BDA10E-7C50-E2CF-5520-2727BA682036}"/>
              </a:ext>
            </a:extLst>
          </p:cNvPr>
          <p:cNvGraphicFramePr>
            <a:graphicFrameLocks noGrp="1"/>
          </p:cNvGraphicFramePr>
          <p:nvPr>
            <p:extLst>
              <p:ext uri="{D42A27DB-BD31-4B8C-83A1-F6EECF244321}">
                <p14:modId xmlns:p14="http://schemas.microsoft.com/office/powerpoint/2010/main" val="4165888470"/>
              </p:ext>
            </p:extLst>
          </p:nvPr>
        </p:nvGraphicFramePr>
        <p:xfrm>
          <a:off x="171450" y="552373"/>
          <a:ext cx="8743952" cy="3560122"/>
        </p:xfrm>
        <a:graphic>
          <a:graphicData uri="http://schemas.openxmlformats.org/drawingml/2006/table">
            <a:tbl>
              <a:tblPr firstRow="1" firstCol="1" bandRow="1">
                <a:noFill/>
                <a:tableStyleId>{5C22544A-7EE6-4342-B048-85BDC9FD1C3A}</a:tableStyleId>
              </a:tblPr>
              <a:tblGrid>
                <a:gridCol w="1681524">
                  <a:extLst>
                    <a:ext uri="{9D8B030D-6E8A-4147-A177-3AD203B41FA5}">
                      <a16:colId xmlns:a16="http://schemas.microsoft.com/office/drawing/2014/main" val="2643545480"/>
                    </a:ext>
                  </a:extLst>
                </a:gridCol>
                <a:gridCol w="1843525">
                  <a:extLst>
                    <a:ext uri="{9D8B030D-6E8A-4147-A177-3AD203B41FA5}">
                      <a16:colId xmlns:a16="http://schemas.microsoft.com/office/drawing/2014/main" val="961704678"/>
                    </a:ext>
                  </a:extLst>
                </a:gridCol>
                <a:gridCol w="1444516">
                  <a:extLst>
                    <a:ext uri="{9D8B030D-6E8A-4147-A177-3AD203B41FA5}">
                      <a16:colId xmlns:a16="http://schemas.microsoft.com/office/drawing/2014/main" val="3996900116"/>
                    </a:ext>
                  </a:extLst>
                </a:gridCol>
                <a:gridCol w="1888050">
                  <a:extLst>
                    <a:ext uri="{9D8B030D-6E8A-4147-A177-3AD203B41FA5}">
                      <a16:colId xmlns:a16="http://schemas.microsoft.com/office/drawing/2014/main" val="2209473956"/>
                    </a:ext>
                  </a:extLst>
                </a:gridCol>
                <a:gridCol w="1886337">
                  <a:extLst>
                    <a:ext uri="{9D8B030D-6E8A-4147-A177-3AD203B41FA5}">
                      <a16:colId xmlns:a16="http://schemas.microsoft.com/office/drawing/2014/main" val="2542330116"/>
                    </a:ext>
                  </a:extLst>
                </a:gridCol>
              </a:tblGrid>
              <a:tr h="758084">
                <a:tc>
                  <a:txBody>
                    <a:bodyPr/>
                    <a:lstStyle/>
                    <a:p>
                      <a:pPr indent="151765" algn="l" rtl="0">
                        <a:lnSpc>
                          <a:spcPct val="107000"/>
                        </a:lnSpc>
                        <a:spcAft>
                          <a:spcPts val="800"/>
                        </a:spcAft>
                      </a:pPr>
                      <a:r>
                        <a:rPr lang="en-US" sz="1700" b="1" kern="100" cap="none" spc="0">
                          <a:solidFill>
                            <a:schemeClr val="tx1"/>
                          </a:solidFill>
                          <a:effectLst/>
                        </a:rPr>
                        <a:t>Model</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Trained On?</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Uses Graph Structure?</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Handles High Dimensions?</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Performance</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66619524"/>
                  </a:ext>
                </a:extLst>
              </a:tr>
              <a:tr h="620331">
                <a:tc>
                  <a:txBody>
                    <a:bodyPr/>
                    <a:lstStyle/>
                    <a:p>
                      <a:pPr indent="151765" algn="l" rtl="0">
                        <a:lnSpc>
                          <a:spcPct val="107000"/>
                        </a:lnSpc>
                        <a:spcAft>
                          <a:spcPts val="800"/>
                        </a:spcAft>
                      </a:pPr>
                      <a:r>
                        <a:rPr lang="en-US" sz="1300" b="1" kern="100" cap="none" spc="0">
                          <a:solidFill>
                            <a:schemeClr val="tx1"/>
                          </a:solidFill>
                          <a:effectLst/>
                        </a:rPr>
                        <a:t>Isolation Forest</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PCA-reduced embeddings (10D)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No</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Struggles with 10D features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Fails completely (AUROC ~0.02)</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804410423"/>
                  </a:ext>
                </a:extLst>
              </a:tr>
              <a:tr h="620331">
                <a:tc>
                  <a:txBody>
                    <a:bodyPr/>
                    <a:lstStyle/>
                    <a:p>
                      <a:pPr indent="151765" algn="l" rtl="0">
                        <a:lnSpc>
                          <a:spcPct val="107000"/>
                        </a:lnSpc>
                        <a:spcAft>
                          <a:spcPts val="800"/>
                        </a:spcAft>
                      </a:pPr>
                      <a:r>
                        <a:rPr lang="en-US" sz="1300" b="1" kern="100" cap="none" spc="0">
                          <a:solidFill>
                            <a:schemeClr val="tx1"/>
                          </a:solidFill>
                          <a:effectLst/>
                        </a:rPr>
                        <a:t>Logistic Regression</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Full embeddings (64D)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dirty="0">
                          <a:solidFill>
                            <a:schemeClr val="tx1"/>
                          </a:solidFill>
                          <a:effectLst/>
                        </a:rPr>
                        <a:t>No</a:t>
                      </a:r>
                      <a:endParaRPr lang="en-US" sz="13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Not good for complex patterns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Weak performance (~0.53 AUROC)</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90677306"/>
                  </a:ext>
                </a:extLst>
              </a:tr>
              <a:tr h="620331">
                <a:tc>
                  <a:txBody>
                    <a:bodyPr/>
                    <a:lstStyle/>
                    <a:p>
                      <a:pPr indent="151765" algn="l" rtl="0">
                        <a:lnSpc>
                          <a:spcPct val="107000"/>
                        </a:lnSpc>
                        <a:spcAft>
                          <a:spcPts val="800"/>
                        </a:spcAft>
                      </a:pPr>
                      <a:r>
                        <a:rPr lang="en-US" sz="1300" b="1" kern="100" cap="none" spc="0">
                          <a:solidFill>
                            <a:schemeClr val="tx1"/>
                          </a:solidFill>
                          <a:effectLst/>
                        </a:rPr>
                        <a:t>KNN (with PCA)</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PCA-reduced embeddings (10D)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No</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Learning distances well</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Performs well (AUROC ~0.96)</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868041604"/>
                  </a:ext>
                </a:extLst>
              </a:tr>
              <a:tr h="941045">
                <a:tc>
                  <a:txBody>
                    <a:bodyPr/>
                    <a:lstStyle/>
                    <a:p>
                      <a:pPr indent="70485" algn="l" rtl="0">
                        <a:lnSpc>
                          <a:spcPct val="107000"/>
                        </a:lnSpc>
                        <a:spcAft>
                          <a:spcPts val="800"/>
                        </a:spcAft>
                      </a:pPr>
                      <a:r>
                        <a:rPr lang="en-US" sz="1300" b="1" kern="100" cap="none" spc="0">
                          <a:solidFill>
                            <a:schemeClr val="tx1"/>
                          </a:solidFill>
                          <a:effectLst/>
                        </a:rPr>
                        <a:t>Graph Autoencoder</a:t>
                      </a:r>
                    </a:p>
                    <a:p>
                      <a:pPr indent="70485" algn="l" rtl="0">
                        <a:lnSpc>
                          <a:spcPct val="107000"/>
                        </a:lnSpc>
                        <a:spcAft>
                          <a:spcPts val="800"/>
                        </a:spcAft>
                      </a:pPr>
                      <a:r>
                        <a:rPr lang="en-US" sz="1300" b="1" kern="100" cap="none" spc="0">
                          <a:solidFill>
                            <a:schemeClr val="tx1"/>
                          </a:solidFill>
                          <a:effectLst/>
                        </a:rPr>
                        <a:t> (GAE) with DDPM</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Learned graph embeddings (64D)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Yes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Learns relationships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dirty="0">
                          <a:solidFill>
                            <a:schemeClr val="tx1"/>
                          </a:solidFill>
                          <a:effectLst/>
                        </a:rPr>
                        <a:t>Best model</a:t>
                      </a:r>
                    </a:p>
                    <a:p>
                      <a:pPr algn="l" rtl="0">
                        <a:lnSpc>
                          <a:spcPct val="107000"/>
                        </a:lnSpc>
                        <a:spcAft>
                          <a:spcPts val="800"/>
                        </a:spcAft>
                      </a:pPr>
                      <a:r>
                        <a:rPr lang="en-US" sz="1300" kern="100" cap="none" spc="0" dirty="0">
                          <a:solidFill>
                            <a:schemeClr val="tx1"/>
                          </a:solidFill>
                          <a:effectLst/>
                        </a:rPr>
                        <a:t> (AUROC ~0.98)</a:t>
                      </a:r>
                      <a:endParaRPr lang="en-US" sz="13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49488107"/>
                  </a:ext>
                </a:extLst>
              </a:tr>
            </a:tbl>
          </a:graphicData>
        </a:graphic>
      </p:graphicFrame>
    </p:spTree>
    <p:extLst>
      <p:ext uri="{BB962C8B-B14F-4D97-AF65-F5344CB8AC3E}">
        <p14:creationId xmlns:p14="http://schemas.microsoft.com/office/powerpoint/2010/main" val="3608396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1" descr="תמונה שמכילה טקסט, צילום מסך, צבעוני, תרשים&#10;&#10;תוכן שנוצר על-ידי בינה מלאכותית עשוי להיות שגוי.">
            <a:extLst>
              <a:ext uri="{FF2B5EF4-FFF2-40B4-BE49-F238E27FC236}">
                <a16:creationId xmlns:a16="http://schemas.microsoft.com/office/drawing/2014/main" id="{CCD48DCE-D47A-87AA-FAC7-3358F552D4DB}"/>
              </a:ext>
            </a:extLst>
          </p:cNvPr>
          <p:cNvPicPr>
            <a:picLocks noChangeAspect="1"/>
          </p:cNvPicPr>
          <p:nvPr/>
        </p:nvPicPr>
        <p:blipFill>
          <a:blip r:embed="rId3"/>
          <a:stretch>
            <a:fillRect/>
          </a:stretch>
        </p:blipFill>
        <p:spPr>
          <a:xfrm>
            <a:off x="458538" y="857251"/>
            <a:ext cx="3971037" cy="293823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תמונה 1" descr="תמונה שמכילה טקסט, צילום מסך, צבעוני, תרשים&#10;&#10;תוכן שנוצר על-ידי בינה מלאכותית עשוי להיות שגוי.">
            <a:extLst>
              <a:ext uri="{FF2B5EF4-FFF2-40B4-BE49-F238E27FC236}">
                <a16:creationId xmlns:a16="http://schemas.microsoft.com/office/drawing/2014/main" id="{8CF4CF2A-14A4-B2A0-2E87-C2CBB10DECE9}"/>
              </a:ext>
            </a:extLst>
          </p:cNvPr>
          <p:cNvPicPr>
            <a:picLocks noChangeAspect="1"/>
          </p:cNvPicPr>
          <p:nvPr/>
        </p:nvPicPr>
        <p:blipFill>
          <a:blip r:embed="rId4"/>
          <a:stretch>
            <a:fillRect/>
          </a:stretch>
        </p:blipFill>
        <p:spPr>
          <a:xfrm>
            <a:off x="4690362" y="936171"/>
            <a:ext cx="3971037" cy="2859316"/>
          </a:xfrm>
          <a:prstGeom prst="rect">
            <a:avLst/>
          </a:prstGeom>
        </p:spPr>
      </p:pic>
      <p:pic>
        <p:nvPicPr>
          <p:cNvPr id="6" name="תמונה 1" descr="תמונה שמכילה טקסט, גופן, צילום מסך&#10;&#10;תוכן שנוצר על-ידי בינה מלאכותית עשוי להיות שגוי.">
            <a:extLst>
              <a:ext uri="{FF2B5EF4-FFF2-40B4-BE49-F238E27FC236}">
                <a16:creationId xmlns:a16="http://schemas.microsoft.com/office/drawing/2014/main" id="{2621FC31-EC32-7FAC-A6F0-6C47779BE986}"/>
              </a:ext>
            </a:extLst>
          </p:cNvPr>
          <p:cNvPicPr>
            <a:picLocks noChangeAspect="1"/>
          </p:cNvPicPr>
          <p:nvPr/>
        </p:nvPicPr>
        <p:blipFill>
          <a:blip r:embed="rId5"/>
          <a:stretch>
            <a:fillRect/>
          </a:stretch>
        </p:blipFill>
        <p:spPr>
          <a:xfrm>
            <a:off x="2772313" y="3898084"/>
            <a:ext cx="3590290" cy="618490"/>
          </a:xfrm>
          <a:prstGeom prst="rect">
            <a:avLst/>
          </a:prstGeom>
        </p:spPr>
      </p:pic>
    </p:spTree>
    <p:extLst>
      <p:ext uri="{BB962C8B-B14F-4D97-AF65-F5344CB8AC3E}">
        <p14:creationId xmlns:p14="http://schemas.microsoft.com/office/powerpoint/2010/main" val="199231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671FE3-7378-19BE-1F59-3B0359325E5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53E255D-81EC-53DF-AC25-139C3DE4F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0DAB9B-3DA0-5F8E-D465-88EF12958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F5C2689-3768-FBB9-790E-83CEB8A07E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תמונה 7">
            <a:extLst>
              <a:ext uri="{FF2B5EF4-FFF2-40B4-BE49-F238E27FC236}">
                <a16:creationId xmlns:a16="http://schemas.microsoft.com/office/drawing/2014/main" id="{718C6FCC-A746-257A-3FC2-72C4406B969E}"/>
              </a:ext>
            </a:extLst>
          </p:cNvPr>
          <p:cNvPicPr>
            <a:picLocks noChangeAspect="1"/>
          </p:cNvPicPr>
          <p:nvPr/>
        </p:nvPicPr>
        <p:blipFill>
          <a:blip r:embed="rId3"/>
          <a:stretch>
            <a:fillRect/>
          </a:stretch>
        </p:blipFill>
        <p:spPr>
          <a:xfrm>
            <a:off x="2066925" y="666750"/>
            <a:ext cx="5010150" cy="3810000"/>
          </a:xfrm>
          <a:prstGeom prst="rect">
            <a:avLst/>
          </a:prstGeom>
        </p:spPr>
      </p:pic>
    </p:spTree>
    <p:extLst>
      <p:ext uri="{BB962C8B-B14F-4D97-AF65-F5344CB8AC3E}">
        <p14:creationId xmlns:p14="http://schemas.microsoft.com/office/powerpoint/2010/main" val="353421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B72A8-0060-E3C3-D3E2-9D8213BC6D0C}"/>
              </a:ext>
            </a:extLst>
          </p:cNvPr>
          <p:cNvSpPr>
            <a:spLocks noGrp="1"/>
          </p:cNvSpPr>
          <p:nvPr>
            <p:ph type="title"/>
          </p:nvPr>
        </p:nvSpPr>
        <p:spPr>
          <a:xfrm>
            <a:off x="596646" y="290197"/>
            <a:ext cx="7606349" cy="975416"/>
          </a:xfrm>
        </p:spPr>
        <p:txBody>
          <a:bodyPr anchor="b">
            <a:normAutofit/>
          </a:bodyPr>
          <a:lstStyle/>
          <a:p>
            <a:pPr defTabSz="914400">
              <a:lnSpc>
                <a:spcPct val="90000"/>
              </a:lnSpc>
            </a:pPr>
            <a:r>
              <a:rPr lang="en-US" sz="3900" dirty="0">
                <a:solidFill>
                  <a:schemeClr val="tx2"/>
                </a:solidFill>
              </a:rPr>
              <a:t>Graph Anomaly Detection</a:t>
            </a:r>
            <a:endParaRPr lang="he-IL" sz="3900" dirty="0">
              <a:solidFill>
                <a:schemeClr val="tx2"/>
              </a:solidFill>
            </a:endParaRPr>
          </a:p>
        </p:txBody>
      </p:sp>
      <p:sp>
        <p:nvSpPr>
          <p:cNvPr id="2079" name="Rectangle 207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creenshot of a video game&#10;&#10;AI-generated content may be incorrect.">
            <a:extLst>
              <a:ext uri="{FF2B5EF4-FFF2-40B4-BE49-F238E27FC236}">
                <a16:creationId xmlns:a16="http://schemas.microsoft.com/office/drawing/2014/main" id="{B4B53D24-8C6A-BA3F-EA7B-3A71E0771B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471" y="2373813"/>
            <a:ext cx="3862708" cy="18251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A65264-5EB8-1D59-987C-3917C13B4E3E}"/>
              </a:ext>
            </a:extLst>
          </p:cNvPr>
          <p:cNvSpPr>
            <a:spLocks noGrp="1"/>
          </p:cNvSpPr>
          <p:nvPr>
            <p:ph idx="1"/>
          </p:nvPr>
        </p:nvSpPr>
        <p:spPr>
          <a:xfrm>
            <a:off x="4804821" y="1949631"/>
            <a:ext cx="3398174" cy="2729588"/>
          </a:xfrm>
        </p:spPr>
        <p:txBody>
          <a:bodyPr anchor="ctr">
            <a:noAutofit/>
          </a:bodyPr>
          <a:lstStyle/>
          <a:p>
            <a:pPr>
              <a:lnSpc>
                <a:spcPct val="90000"/>
              </a:lnSpc>
            </a:pPr>
            <a:r>
              <a:rPr lang="en-US" sz="1600" dirty="0"/>
              <a:t>The process of identifying </a:t>
            </a:r>
            <a:r>
              <a:rPr lang="en-US" sz="1600" b="1" dirty="0"/>
              <a:t>unusual nodes, edges, or substructures</a:t>
            </a:r>
            <a:r>
              <a:rPr lang="en-US" sz="1600" dirty="0"/>
              <a:t> in a graph.</a:t>
            </a:r>
          </a:p>
          <a:p>
            <a:pPr marL="0" indent="0">
              <a:lnSpc>
                <a:spcPct val="90000"/>
              </a:lnSpc>
              <a:buNone/>
            </a:pPr>
            <a:endParaRPr lang="en-US" sz="1600" dirty="0"/>
          </a:p>
          <a:p>
            <a:pPr>
              <a:lnSpc>
                <a:spcPct val="90000"/>
              </a:lnSpc>
            </a:pPr>
            <a:r>
              <a:rPr lang="en-US" sz="1600" dirty="0"/>
              <a:t>Unlike standard anomaly detection, it considers both </a:t>
            </a:r>
            <a:r>
              <a:rPr lang="en-US" sz="1600" b="1" dirty="0"/>
              <a:t>node attributes and structural relationships</a:t>
            </a:r>
            <a:r>
              <a:rPr lang="en-US" sz="1600" dirty="0"/>
              <a:t>.</a:t>
            </a:r>
          </a:p>
          <a:p>
            <a:pPr marL="0" indent="0">
              <a:lnSpc>
                <a:spcPct val="90000"/>
              </a:lnSpc>
              <a:buNone/>
            </a:pPr>
            <a:endParaRPr lang="en-US" sz="1600" dirty="0"/>
          </a:p>
          <a:p>
            <a:pPr>
              <a:lnSpc>
                <a:spcPct val="90000"/>
              </a:lnSpc>
            </a:pPr>
            <a:r>
              <a:rPr lang="en-US" sz="1600" dirty="0"/>
              <a:t>Used in networks, transaction graphs, cybersecurity, and various real-world graph-structured data.</a:t>
            </a:r>
            <a:endParaRPr lang="he-IL" sz="1600" dirty="0"/>
          </a:p>
        </p:txBody>
      </p:sp>
      <p:sp>
        <p:nvSpPr>
          <p:cNvPr id="2083" name="Rectangle 208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668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CD785-0FBE-063E-BB36-DDEAC12320D6}"/>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228601"/>
            <a:ext cx="8323012" cy="117986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EF40B-54F5-50F4-750E-DB4B1CBACAE3}"/>
              </a:ext>
            </a:extLst>
          </p:cNvPr>
          <p:cNvSpPr>
            <a:spLocks noGrp="1"/>
          </p:cNvSpPr>
          <p:nvPr>
            <p:ph type="title"/>
          </p:nvPr>
        </p:nvSpPr>
        <p:spPr>
          <a:xfrm>
            <a:off x="651510" y="304181"/>
            <a:ext cx="4087638" cy="1028700"/>
          </a:xfrm>
        </p:spPr>
        <p:txBody>
          <a:bodyPr vert="horz" lIns="91440" tIns="45720" rIns="91440" bIns="45720" rtlCol="0" anchor="ctr">
            <a:noAutofit/>
          </a:bodyPr>
          <a:lstStyle/>
          <a:p>
            <a:pPr algn="l" defTabSz="914400">
              <a:lnSpc>
                <a:spcPct val="90000"/>
              </a:lnSpc>
            </a:pPr>
            <a:r>
              <a:rPr lang="en-US" sz="4000" dirty="0">
                <a:solidFill>
                  <a:schemeClr val="tx2"/>
                </a:solidFill>
              </a:rPr>
              <a:t>Results – Multiple Running </a:t>
            </a: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573318"/>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8" y="803877"/>
            <a:ext cx="766094"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 program&#10;&#10;AI-generated content may be incorrect.">
            <a:extLst>
              <a:ext uri="{FF2B5EF4-FFF2-40B4-BE49-F238E27FC236}">
                <a16:creationId xmlns:a16="http://schemas.microsoft.com/office/drawing/2014/main" id="{9B22D76F-C716-E1BC-BAB5-DF499284BF01}"/>
              </a:ext>
            </a:extLst>
          </p:cNvPr>
          <p:cNvPicPr>
            <a:picLocks noChangeAspect="1"/>
          </p:cNvPicPr>
          <p:nvPr/>
        </p:nvPicPr>
        <p:blipFill>
          <a:blip r:embed="rId3"/>
          <a:stretch>
            <a:fillRect/>
          </a:stretch>
        </p:blipFill>
        <p:spPr>
          <a:xfrm>
            <a:off x="5111625" y="1610796"/>
            <a:ext cx="3265734" cy="3154680"/>
          </a:xfrm>
          <a:prstGeom prst="rect">
            <a:avLst/>
          </a:prstGeom>
        </p:spPr>
      </p:pic>
      <p:pic>
        <p:nvPicPr>
          <p:cNvPr id="3" name="תמונה 3" descr="A screenshot of a computer program&#10;&#10;AI-generated content may be incorrect.">
            <a:extLst>
              <a:ext uri="{FF2B5EF4-FFF2-40B4-BE49-F238E27FC236}">
                <a16:creationId xmlns:a16="http://schemas.microsoft.com/office/drawing/2014/main" id="{9F363CF5-2779-4C02-CB6B-A3433980B486}"/>
              </a:ext>
            </a:extLst>
          </p:cNvPr>
          <p:cNvPicPr>
            <a:picLocks noChangeAspect="1"/>
          </p:cNvPicPr>
          <p:nvPr/>
        </p:nvPicPr>
        <p:blipFill rotWithShape="1">
          <a:blip r:embed="rId4">
            <a:extLst>
              <a:ext uri="{28A0092B-C50C-407E-A947-70E740481C1C}">
                <a14:useLocalDpi xmlns:a14="http://schemas.microsoft.com/office/drawing/2010/main" val="0"/>
              </a:ext>
            </a:extLst>
          </a:blip>
          <a:srcRect l="8654" t="1797"/>
          <a:stretch/>
        </p:blipFill>
        <p:spPr bwMode="auto">
          <a:xfrm>
            <a:off x="651510" y="1610796"/>
            <a:ext cx="3352799" cy="315468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945134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7ADBF3-1B95-6309-4E8A-C780C228D91C}"/>
              </a:ext>
            </a:extLst>
          </p:cNvPr>
          <p:cNvSpPr txBox="1"/>
          <p:nvPr/>
        </p:nvSpPr>
        <p:spPr>
          <a:xfrm>
            <a:off x="628650" y="1510218"/>
            <a:ext cx="3461070" cy="3122503"/>
          </a:xfrm>
          <a:prstGeom prst="rect">
            <a:avLst/>
          </a:prstGeom>
        </p:spPr>
        <p:txBody>
          <a:bodyPr vert="horz" lIns="91440" tIns="45720" rIns="91440" bIns="45720" rtlCol="0">
            <a:normAutofit/>
          </a:bodyPr>
          <a:lstStyle/>
          <a:p>
            <a:pPr marL="342900" lvl="0" indent="-228600" defTabSz="914400">
              <a:lnSpc>
                <a:spcPct val="90000"/>
              </a:lnSpc>
              <a:spcAft>
                <a:spcPts val="800"/>
              </a:spcAft>
              <a:buSzPts val="1000"/>
              <a:buFont typeface="Arial" panose="020B0604020202020204" pitchFamily="34" charset="0"/>
              <a:buChar char="•"/>
              <a:tabLst>
                <a:tab pos="457200" algn="l"/>
              </a:tabLst>
            </a:pPr>
            <a:r>
              <a:rPr lang="en-US" sz="1500" dirty="0">
                <a:effectLst/>
              </a:rPr>
              <a:t>High accuracy and F1-score (~0.963) indicate that the model performs well in distinguishing anomalies.</a:t>
            </a:r>
          </a:p>
          <a:p>
            <a:pPr marL="342900" lvl="0" indent="-228600" defTabSz="914400">
              <a:lnSpc>
                <a:spcPct val="90000"/>
              </a:lnSpc>
              <a:spcAft>
                <a:spcPts val="800"/>
              </a:spcAft>
              <a:buSzPts val="1000"/>
              <a:buFont typeface="Arial" panose="020B0604020202020204" pitchFamily="34" charset="0"/>
              <a:buChar char="•"/>
              <a:tabLst>
                <a:tab pos="457200" algn="l"/>
              </a:tabLst>
            </a:pPr>
            <a:r>
              <a:rPr lang="en-US" sz="1500" dirty="0">
                <a:effectLst/>
              </a:rPr>
              <a:t>AUROC and AUPRC are lower than accuracy but still very strong (~0.94-0.98), meaning that the model maintains good performance despite class imbalance.</a:t>
            </a:r>
          </a:p>
          <a:p>
            <a:pPr indent="-228600" defTabSz="914400">
              <a:lnSpc>
                <a:spcPct val="90000"/>
              </a:lnSpc>
              <a:buFont typeface="Arial" panose="020B0604020202020204" pitchFamily="34" charset="0"/>
              <a:buChar char="•"/>
            </a:pPr>
            <a:r>
              <a:rPr lang="en-US" sz="1500" dirty="0">
                <a:effectLst/>
              </a:rPr>
              <a:t>The results confirm that introducing synthetic anomalies and Gaussian noise significantly improves anomaly detection accuracy</a:t>
            </a:r>
            <a:endParaRPr lang="en-US" sz="1500" dirty="0"/>
          </a:p>
        </p:txBody>
      </p:sp>
      <p:sp>
        <p:nvSpPr>
          <p:cNvPr id="14" name="Freeform: Shape 13">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003" y="1511376"/>
            <a:ext cx="3962900" cy="3157831"/>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5" name="Picture 4">
            <a:extLst>
              <a:ext uri="{FF2B5EF4-FFF2-40B4-BE49-F238E27FC236}">
                <a16:creationId xmlns:a16="http://schemas.microsoft.com/office/drawing/2014/main" id="{8BCC7E8A-C4D0-A4B5-6599-4276A30C5437}"/>
              </a:ext>
            </a:extLst>
          </p:cNvPr>
          <p:cNvPicPr>
            <a:picLocks noChangeAspect="1"/>
          </p:cNvPicPr>
          <p:nvPr/>
        </p:nvPicPr>
        <p:blipFill>
          <a:blip r:embed="rId2"/>
          <a:stretch>
            <a:fillRect/>
          </a:stretch>
        </p:blipFill>
        <p:spPr>
          <a:xfrm>
            <a:off x="5515897" y="2459240"/>
            <a:ext cx="2295703" cy="1205618"/>
          </a:xfrm>
          <a:prstGeom prst="rect">
            <a:avLst/>
          </a:prstGeom>
        </p:spPr>
      </p:pic>
      <p:sp>
        <p:nvSpPr>
          <p:cNvPr id="2" name="Title 1">
            <a:extLst>
              <a:ext uri="{FF2B5EF4-FFF2-40B4-BE49-F238E27FC236}">
                <a16:creationId xmlns:a16="http://schemas.microsoft.com/office/drawing/2014/main" id="{E0056C8D-13FC-C166-6057-59E58C2E4254}"/>
              </a:ext>
            </a:extLst>
          </p:cNvPr>
          <p:cNvSpPr>
            <a:spLocks noGrp="1"/>
          </p:cNvSpPr>
          <p:nvPr>
            <p:ph type="title"/>
          </p:nvPr>
        </p:nvSpPr>
        <p:spPr>
          <a:xfrm>
            <a:off x="651510" y="304181"/>
            <a:ext cx="3962900" cy="1028700"/>
          </a:xfrm>
        </p:spPr>
        <p:txBody>
          <a:bodyPr vert="horz" lIns="91440" tIns="45720" rIns="91440" bIns="45720" rtlCol="0" anchor="ctr">
            <a:noAutofit/>
          </a:bodyPr>
          <a:lstStyle/>
          <a:p>
            <a:pPr algn="l" defTabSz="914400">
              <a:lnSpc>
                <a:spcPct val="90000"/>
              </a:lnSpc>
            </a:pPr>
            <a:r>
              <a:rPr lang="en-US" sz="4000" dirty="0">
                <a:solidFill>
                  <a:schemeClr val="tx2"/>
                </a:solidFill>
              </a:rPr>
              <a:t>Results – Multiple Running </a:t>
            </a:r>
          </a:p>
        </p:txBody>
      </p:sp>
    </p:spTree>
    <p:extLst>
      <p:ext uri="{BB962C8B-B14F-4D97-AF65-F5344CB8AC3E}">
        <p14:creationId xmlns:p14="http://schemas.microsoft.com/office/powerpoint/2010/main" val="36061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ECB15F-2DD6-0067-8E1B-0DA4FDC53543}"/>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C35E5D-A4F6-D67C-48E1-124A82D36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651365-6C63-71B6-4066-A62FE6194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8E486894-DF77-FB5E-CD39-85A922342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76D78595-5BA3-AE3F-102E-8D8E13F85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E27E9A3-978A-557B-6CCF-CAB53C1B8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7D8A615-574B-6C60-AB69-A484C3795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130C3DB-9024-D6BB-3BA0-FB5F7E74A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AAB92262-7F5B-EB0F-37C3-44355754D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2B5BF59-0836-DC4E-C342-E9185CBCE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CECCF528-874B-2B09-4483-2996F863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110B6EB-A14A-ED2C-8BB0-9000FA39252A}"/>
              </a:ext>
            </a:extLst>
          </p:cNvPr>
          <p:cNvSpPr>
            <a:spLocks noGrp="1"/>
          </p:cNvSpPr>
          <p:nvPr>
            <p:ph type="title"/>
          </p:nvPr>
        </p:nvSpPr>
        <p:spPr>
          <a:xfrm>
            <a:off x="1985164" y="-409819"/>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Conclusions</a:t>
            </a:r>
          </a:p>
        </p:txBody>
      </p:sp>
      <p:sp>
        <p:nvSpPr>
          <p:cNvPr id="3" name="Content Placeholder 2">
            <a:extLst>
              <a:ext uri="{FF2B5EF4-FFF2-40B4-BE49-F238E27FC236}">
                <a16:creationId xmlns:a16="http://schemas.microsoft.com/office/drawing/2014/main" id="{A5869BDB-EDB6-08F6-4B08-5C9ACE808D9B}"/>
              </a:ext>
            </a:extLst>
          </p:cNvPr>
          <p:cNvSpPr>
            <a:spLocks noGrp="1"/>
          </p:cNvSpPr>
          <p:nvPr>
            <p:ph idx="1"/>
          </p:nvPr>
        </p:nvSpPr>
        <p:spPr>
          <a:xfrm>
            <a:off x="702990" y="1242286"/>
            <a:ext cx="7375161" cy="3772400"/>
          </a:xfrm>
        </p:spPr>
        <p:txBody>
          <a:bodyPr>
            <a:noAutofit/>
          </a:bodyPr>
          <a:lstStyle/>
          <a:p>
            <a:pPr marL="323850" lvl="1" indent="-161925">
              <a:buFont typeface="Arial"/>
              <a:buChar char="•"/>
            </a:pPr>
            <a:endParaRPr lang="en-US" sz="1600" dirty="0">
              <a:solidFill>
                <a:schemeClr val="tx2"/>
              </a:solidFill>
              <a:sym typeface="Barlow Condensed Bold"/>
            </a:endParaRPr>
          </a:p>
          <a:p>
            <a:pPr>
              <a:buNone/>
            </a:pPr>
            <a:r>
              <a:rPr lang="en-US" sz="1600" dirty="0">
                <a:solidFill>
                  <a:schemeClr val="tx2"/>
                </a:solidFill>
              </a:rPr>
              <a:t>        Through these experiments, we demonstrated that graph diffusion models effectively enhance anomaly detection by </a:t>
            </a:r>
            <a:r>
              <a:rPr lang="en-US" sz="1600" b="1" dirty="0">
                <a:solidFill>
                  <a:schemeClr val="tx2"/>
                </a:solidFill>
              </a:rPr>
              <a:t>capturing</a:t>
            </a:r>
            <a:r>
              <a:rPr lang="en-US" sz="1600" dirty="0">
                <a:solidFill>
                  <a:schemeClr val="tx2"/>
                </a:solidFill>
              </a:rPr>
              <a:t> both local and global </a:t>
            </a:r>
            <a:r>
              <a:rPr lang="en-US" sz="1600" b="1" dirty="0">
                <a:solidFill>
                  <a:schemeClr val="tx2"/>
                </a:solidFill>
              </a:rPr>
              <a:t>structures in citation networks</a:t>
            </a:r>
            <a:r>
              <a:rPr lang="en-US" sz="1600" dirty="0">
                <a:solidFill>
                  <a:schemeClr val="tx2"/>
                </a:solidFill>
              </a:rPr>
              <a:t>. </a:t>
            </a:r>
          </a:p>
          <a:p>
            <a:pPr>
              <a:buNone/>
            </a:pPr>
            <a:endParaRPr lang="en-US" sz="1600" dirty="0">
              <a:solidFill>
                <a:schemeClr val="tx2"/>
              </a:solidFill>
            </a:endParaRPr>
          </a:p>
          <a:p>
            <a:pPr>
              <a:buNone/>
            </a:pPr>
            <a:r>
              <a:rPr lang="en-US" sz="1600" dirty="0">
                <a:solidFill>
                  <a:schemeClr val="tx2"/>
                </a:solidFill>
              </a:rPr>
              <a:t>        The ability to generate synthetic anomalies further </a:t>
            </a:r>
            <a:r>
              <a:rPr lang="en-US" sz="1600" b="1" dirty="0">
                <a:solidFill>
                  <a:schemeClr val="tx2"/>
                </a:solidFill>
              </a:rPr>
              <a:t>improved performance</a:t>
            </a:r>
            <a:r>
              <a:rPr lang="en-US" sz="1600" dirty="0">
                <a:solidFill>
                  <a:schemeClr val="tx2"/>
                </a:solidFill>
              </a:rPr>
              <a:t>, addressing challenges like </a:t>
            </a:r>
            <a:r>
              <a:rPr lang="en-US" sz="1600" b="1" dirty="0">
                <a:solidFill>
                  <a:schemeClr val="tx2"/>
                </a:solidFill>
              </a:rPr>
              <a:t>label imbalance and data sparsity</a:t>
            </a:r>
            <a:r>
              <a:rPr lang="en-US" sz="1600" dirty="0">
                <a:solidFill>
                  <a:schemeClr val="tx2"/>
                </a:solidFill>
              </a:rPr>
              <a:t>.</a:t>
            </a:r>
          </a:p>
          <a:p>
            <a:pPr>
              <a:buNone/>
            </a:pPr>
            <a:endParaRPr lang="en-US" sz="1600" dirty="0">
              <a:solidFill>
                <a:schemeClr val="tx2"/>
              </a:solidFill>
            </a:endParaRPr>
          </a:p>
          <a:p>
            <a:pPr marL="0" indent="0" algn="ctr">
              <a:buNone/>
            </a:pPr>
            <a:r>
              <a:rPr lang="en-US" sz="1600" dirty="0">
                <a:solidFill>
                  <a:schemeClr val="tx2"/>
                </a:solidFill>
              </a:rPr>
              <a:t>         This study highlights the potential of advanced graph-based models in handling               real-world anomaly detection tasks and opens the door for future research into </a:t>
            </a:r>
            <a:r>
              <a:rPr lang="en-US" sz="1600" b="1" dirty="0">
                <a:solidFill>
                  <a:schemeClr val="tx2"/>
                </a:solidFill>
              </a:rPr>
              <a:t>scalability, efficiency, and applicability </a:t>
            </a:r>
            <a:r>
              <a:rPr lang="en-US" sz="1600" dirty="0">
                <a:solidFill>
                  <a:schemeClr val="tx2"/>
                </a:solidFill>
              </a:rPr>
              <a:t>in other domains.</a:t>
            </a:r>
          </a:p>
          <a:p>
            <a:pPr marL="323850" lvl="1" indent="-161925">
              <a:buFont typeface="Arial"/>
              <a:buChar char="•"/>
            </a:pPr>
            <a:endParaRPr lang="en-US" sz="1600" dirty="0">
              <a:solidFill>
                <a:schemeClr val="tx2"/>
              </a:solidFill>
              <a:sym typeface="Barlow Condensed Bold"/>
            </a:endParaRPr>
          </a:p>
          <a:p>
            <a:endParaRPr lang="en-US" sz="1600" dirty="0">
              <a:solidFill>
                <a:schemeClr val="tx2"/>
              </a:solidFill>
              <a:sym typeface="Barlow Condensed Bold"/>
            </a:endParaRPr>
          </a:p>
          <a:p>
            <a:pPr marL="0" indent="0">
              <a:buNone/>
            </a:pPr>
            <a:endParaRPr lang="en-US" sz="1600" dirty="0">
              <a:solidFill>
                <a:schemeClr val="tx2"/>
              </a:solidFill>
            </a:endParaRPr>
          </a:p>
        </p:txBody>
      </p:sp>
    </p:spTree>
    <p:extLst>
      <p:ext uri="{BB962C8B-B14F-4D97-AF65-F5344CB8AC3E}">
        <p14:creationId xmlns:p14="http://schemas.microsoft.com/office/powerpoint/2010/main" val="390476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BE0080-842D-36C7-E105-C15528FCB23B}"/>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וידאו 17" descr="People Discussing">
            <a:extLst>
              <a:ext uri="{FF2B5EF4-FFF2-40B4-BE49-F238E27FC236}">
                <a16:creationId xmlns:a16="http://schemas.microsoft.com/office/drawing/2014/main" id="{9C439604-864C-7F0C-F44F-A98BF937AEA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a:stretch/>
        </p:blipFill>
        <p:spPr>
          <a:xfrm>
            <a:off x="-2285" y="-32"/>
            <a:ext cx="9143998" cy="5143516"/>
          </a:xfrm>
          <a:prstGeom prst="rect">
            <a:avLst/>
          </a:prstGeom>
        </p:spPr>
      </p:pic>
      <p:sp>
        <p:nvSpPr>
          <p:cNvPr id="24" name="Rectangle 2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54643" y="1654638"/>
            <a:ext cx="5143502"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28031" y="825237"/>
            <a:ext cx="5143502"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966B6-82B9-7E33-2959-F871E2CD19F7}"/>
              </a:ext>
            </a:extLst>
          </p:cNvPr>
          <p:cNvSpPr txBox="1"/>
          <p:nvPr/>
        </p:nvSpPr>
        <p:spPr>
          <a:xfrm>
            <a:off x="2067289" y="1173495"/>
            <a:ext cx="4934238" cy="2796461"/>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6000" b="1" dirty="0">
                <a:solidFill>
                  <a:srgbClr val="FFFFFF"/>
                </a:solidFill>
                <a:effectLst>
                  <a:outerShdw blurRad="38100" dist="38100" dir="2700000" algn="tl">
                    <a:srgbClr val="000000">
                      <a:alpha val="43137"/>
                    </a:srgbClr>
                  </a:outerShdw>
                </a:effectLst>
                <a:latin typeface="+mj-lt"/>
                <a:ea typeface="+mj-ea"/>
                <a:cs typeface="+mj-cs"/>
              </a:rPr>
              <a:t>Thank you for listening!</a:t>
            </a:r>
          </a:p>
        </p:txBody>
      </p:sp>
      <p:sp>
        <p:nvSpPr>
          <p:cNvPr id="5" name="TextBox 4">
            <a:extLst>
              <a:ext uri="{FF2B5EF4-FFF2-40B4-BE49-F238E27FC236}">
                <a16:creationId xmlns:a16="http://schemas.microsoft.com/office/drawing/2014/main" id="{4FC76E88-A192-D846-7173-E5C9BF5BACC7}"/>
              </a:ext>
            </a:extLst>
          </p:cNvPr>
          <p:cNvSpPr txBox="1"/>
          <p:nvPr/>
        </p:nvSpPr>
        <p:spPr>
          <a:xfrm>
            <a:off x="2992969" y="2638185"/>
            <a:ext cx="3082879" cy="693890"/>
          </a:xfrm>
          <a:prstGeom prst="rect">
            <a:avLst/>
          </a:prstGeom>
        </p:spPr>
        <p:txBody>
          <a:bodyPr vert="horz" lIns="91440" tIns="45720" rIns="91440" bIns="45720" rtlCol="0" anchor="b">
            <a:noAutofit/>
          </a:bodyPr>
          <a:lstStyle/>
          <a:p>
            <a:pPr algn="ctr" defTabSz="914400">
              <a:lnSpc>
                <a:spcPct val="90000"/>
              </a:lnSpc>
              <a:spcBef>
                <a:spcPts val="1000"/>
              </a:spcBef>
            </a:pPr>
            <a:r>
              <a:rPr lang="en-US" sz="3200" b="1" dirty="0">
                <a:solidFill>
                  <a:srgbClr val="FFFFFF"/>
                </a:solidFill>
                <a:effectLst>
                  <a:outerShdw blurRad="38100" dist="38100" dir="2700000" algn="tl">
                    <a:srgbClr val="000000">
                      <a:alpha val="43137"/>
                    </a:srgbClr>
                  </a:outerShdw>
                </a:effectLst>
              </a:rPr>
              <a:t>Any questions?</a:t>
            </a:r>
          </a:p>
        </p:txBody>
      </p:sp>
      <p:sp>
        <p:nvSpPr>
          <p:cNvPr id="16" name="Rectangle 3">
            <a:extLst>
              <a:ext uri="{FF2B5EF4-FFF2-40B4-BE49-F238E27FC236}">
                <a16:creationId xmlns:a16="http://schemas.microsoft.com/office/drawing/2014/main" id="{1E604D1A-3C06-4E77-6007-8124406A0A3B}"/>
              </a:ext>
            </a:extLst>
          </p:cNvPr>
          <p:cNvSpPr txBox="1">
            <a:spLocks noChangeArrowheads="1"/>
          </p:cNvSpPr>
          <p:nvPr/>
        </p:nvSpPr>
        <p:spPr bwMode="auto">
          <a:xfrm>
            <a:off x="3415540" y="4574797"/>
            <a:ext cx="5082755" cy="5064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marL="342900" indent="-342900" algn="l" rtl="0" fontAlgn="base">
              <a:spcBef>
                <a:spcPct val="20000"/>
              </a:spcBef>
              <a:spcAft>
                <a:spcPct val="0"/>
              </a:spcAft>
              <a:buClr>
                <a:srgbClr val="CC0000"/>
              </a:buClr>
              <a:buFont typeface="Times" panose="02020603050405020304" pitchFamily="18" charset="0"/>
              <a:buChar char="•"/>
              <a:defRPr sz="2400" kern="1200">
                <a:solidFill>
                  <a:schemeClr val="tx1"/>
                </a:solidFill>
                <a:latin typeface="+mn-lt"/>
                <a:ea typeface="+mn-ea"/>
                <a:cs typeface="+mn-cs"/>
              </a:defRPr>
            </a:lvl1pPr>
            <a:lvl2pPr marL="685800" indent="-228600" algn="l" rtl="0" fontAlgn="base">
              <a:spcBef>
                <a:spcPct val="20000"/>
              </a:spcBef>
              <a:spcAft>
                <a:spcPct val="0"/>
              </a:spcAft>
              <a:buClr>
                <a:schemeClr val="tx1"/>
              </a:buClr>
              <a:buFont typeface="Times" panose="02020603050405020304" pitchFamily="18" charset="0"/>
              <a:buChar char="•"/>
              <a:defRPr sz="2000" kern="1200">
                <a:solidFill>
                  <a:schemeClr val="tx1"/>
                </a:solidFill>
                <a:latin typeface="+mn-lt"/>
                <a:ea typeface="+mn-ea"/>
                <a:cs typeface="+mn-cs"/>
              </a:defRPr>
            </a:lvl2pPr>
            <a:lvl3pPr marL="1028700" indent="-228600" algn="l" rtl="0" fontAlgn="base">
              <a:spcBef>
                <a:spcPct val="20000"/>
              </a:spcBef>
              <a:spcAft>
                <a:spcPct val="0"/>
              </a:spcAft>
              <a:buClr>
                <a:srgbClr val="CC0000"/>
              </a:buClr>
              <a:buFont typeface="Times" panose="02020603050405020304" pitchFamily="18" charset="0"/>
              <a:buChar char="•"/>
              <a:defRPr kern="1200">
                <a:solidFill>
                  <a:schemeClr val="tx1"/>
                </a:solidFill>
                <a:latin typeface="+mn-lt"/>
                <a:ea typeface="+mn-ea"/>
                <a:cs typeface="+mn-cs"/>
              </a:defRPr>
            </a:lvl3pPr>
            <a:lvl4pPr marL="1371600" indent="-228600" algn="l" rtl="0" fontAlgn="base">
              <a:spcBef>
                <a:spcPct val="20000"/>
              </a:spcBef>
              <a:spcAft>
                <a:spcPct val="0"/>
              </a:spcAft>
              <a:buClr>
                <a:schemeClr val="tx1"/>
              </a:buClr>
              <a:buFont typeface="Times" panose="02020603050405020304" pitchFamily="18" charset="0"/>
              <a:buChar char="•"/>
              <a:defRPr sz="1600" kern="1200">
                <a:solidFill>
                  <a:schemeClr val="tx1"/>
                </a:solidFill>
                <a:latin typeface="+mn-lt"/>
                <a:ea typeface="+mn-ea"/>
                <a:cs typeface="+mn-cs"/>
              </a:defRPr>
            </a:lvl4pPr>
            <a:lvl5pPr marL="1714500" indent="-228600" algn="l" rtl="0" fontAlgn="base">
              <a:spcBef>
                <a:spcPct val="20000"/>
              </a:spcBef>
              <a:spcAft>
                <a:spcPct val="0"/>
              </a:spcAft>
              <a:buClr>
                <a:srgbClr val="CC0000"/>
              </a:buClr>
              <a:buFont typeface="Times" panose="02020603050405020304" pitchFamily="18"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endParaRPr lang="en-US" sz="1275" dirty="0">
              <a:solidFill>
                <a:srgbClr val="000000"/>
              </a:solidFill>
              <a:latin typeface="Calibri" panose="020F0502020204030204"/>
            </a:endParaRPr>
          </a:p>
        </p:txBody>
      </p:sp>
    </p:spTree>
    <p:extLst>
      <p:ext uri="{BB962C8B-B14F-4D97-AF65-F5344CB8AC3E}">
        <p14:creationId xmlns:p14="http://schemas.microsoft.com/office/powerpoint/2010/main" val="72393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803100"/>
            <a:ext cx="2954766" cy="4187344"/>
          </a:xfrm>
        </p:spPr>
        <p:txBody>
          <a:bodyPr>
            <a:normAutofit/>
          </a:bodyPr>
          <a:lstStyle/>
          <a:p>
            <a:pPr defTabSz="914400">
              <a:lnSpc>
                <a:spcPct val="90000"/>
              </a:lnSpc>
            </a:pPr>
            <a:r>
              <a:rPr lang="en-US" sz="3900" dirty="0">
                <a:solidFill>
                  <a:schemeClr val="tx2"/>
                </a:solidFill>
              </a:rPr>
              <a:t>The Challenges</a:t>
            </a:r>
          </a:p>
        </p:txBody>
      </p:sp>
      <p:cxnSp>
        <p:nvCxnSpPr>
          <p:cNvPr id="33" name="Straight Connector 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תיבת טקסט 4">
            <a:extLst>
              <a:ext uri="{FF2B5EF4-FFF2-40B4-BE49-F238E27FC236}">
                <a16:creationId xmlns:a16="http://schemas.microsoft.com/office/drawing/2014/main" id="{D3E48745-3B0F-F08C-845E-D278AF0ACF5A}"/>
              </a:ext>
            </a:extLst>
          </p:cNvPr>
          <p:cNvGraphicFramePr/>
          <p:nvPr>
            <p:extLst>
              <p:ext uri="{D42A27DB-BD31-4B8C-83A1-F6EECF244321}">
                <p14:modId xmlns:p14="http://schemas.microsoft.com/office/powerpoint/2010/main" val="2669769763"/>
              </p:ext>
            </p:extLst>
          </p:nvPr>
        </p:nvGraphicFramePr>
        <p:xfrm>
          <a:off x="3769617" y="252620"/>
          <a:ext cx="5322656" cy="4638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3F8249-67E9-22A8-4E34-5ABF9D6E2BD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37E3FF-62E5-145D-3076-1192E817E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D2C72-2D83-175F-C8CB-1C9331C9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2CA9ED99-0C5E-A0A5-D9CD-14E933C537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3837"/>
            <a:ext cx="2488985" cy="1867698"/>
            <a:chOff x="-305" y="-1"/>
            <a:chExt cx="3832880" cy="2876136"/>
          </a:xfrm>
        </p:grpSpPr>
        <p:sp>
          <p:nvSpPr>
            <p:cNvPr id="15" name="Freeform: Shape 14">
              <a:extLst>
                <a:ext uri="{FF2B5EF4-FFF2-40B4-BE49-F238E27FC236}">
                  <a16:creationId xmlns:a16="http://schemas.microsoft.com/office/drawing/2014/main" id="{F28BF36C-9453-F82C-8B31-3A631237D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B6F5D69-BFCA-1D33-98A5-2AADC34AF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12F6E4-5189-E096-6780-DA40E34CE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1A15933-00DA-EE7E-1C91-80205681B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99160B2-7A78-7CEE-0A25-6F48B5885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3455915"/>
            <a:ext cx="1954321" cy="1689635"/>
            <a:chOff x="-305" y="-4155"/>
            <a:chExt cx="2514948" cy="2174333"/>
          </a:xfrm>
        </p:grpSpPr>
        <p:sp>
          <p:nvSpPr>
            <p:cNvPr id="21" name="Freeform: Shape 20">
              <a:extLst>
                <a:ext uri="{FF2B5EF4-FFF2-40B4-BE49-F238E27FC236}">
                  <a16:creationId xmlns:a16="http://schemas.microsoft.com/office/drawing/2014/main" id="{EDFA1571-4719-80DB-4496-39FF45CCF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4FC8EC8-C4F7-A8B2-45ED-3F31A6B34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8E624AB-BF51-3091-7C79-D4FF1727A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8B719915-63A8-41CC-8943-B4643E0B6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E36452B1-4140-C8A0-F03C-1B717FAA4A7B}"/>
              </a:ext>
            </a:extLst>
          </p:cNvPr>
          <p:cNvGraphicFramePr>
            <a:graphicFrameLocks/>
          </p:cNvGraphicFramePr>
          <p:nvPr>
            <p:extLst>
              <p:ext uri="{D42A27DB-BD31-4B8C-83A1-F6EECF244321}">
                <p14:modId xmlns:p14="http://schemas.microsoft.com/office/powerpoint/2010/main" val="2227089089"/>
              </p:ext>
            </p:extLst>
          </p:nvPr>
        </p:nvGraphicFramePr>
        <p:xfrm>
          <a:off x="777240" y="1920240"/>
          <a:ext cx="7589520" cy="2674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AC23E958-B3DA-A079-24C1-4ED3E3DD5F6B}"/>
              </a:ext>
            </a:extLst>
          </p:cNvPr>
          <p:cNvGraphicFramePr>
            <a:graphicFrameLocks/>
          </p:cNvGraphicFramePr>
          <p:nvPr>
            <p:extLst>
              <p:ext uri="{D42A27DB-BD31-4B8C-83A1-F6EECF244321}">
                <p14:modId xmlns:p14="http://schemas.microsoft.com/office/powerpoint/2010/main" val="1907013208"/>
              </p:ext>
            </p:extLst>
          </p:nvPr>
        </p:nvGraphicFramePr>
        <p:xfrm>
          <a:off x="777240" y="1920240"/>
          <a:ext cx="7589520" cy="26746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itle 1">
            <a:extLst>
              <a:ext uri="{FF2B5EF4-FFF2-40B4-BE49-F238E27FC236}">
                <a16:creationId xmlns:a16="http://schemas.microsoft.com/office/drawing/2014/main" id="{3035191B-62DE-2264-AA46-F128B772350A}"/>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900">
                <a:solidFill>
                  <a:schemeClr val="tx2"/>
                </a:solidFill>
              </a:rPr>
              <a:t>Types of Citations</a:t>
            </a:r>
            <a:endParaRPr lang="he-IL" sz="3900" dirty="0">
              <a:solidFill>
                <a:schemeClr val="tx2"/>
              </a:solidFill>
            </a:endParaRPr>
          </a:p>
        </p:txBody>
      </p:sp>
    </p:spTree>
    <p:extLst>
      <p:ext uri="{BB962C8B-B14F-4D97-AF65-F5344CB8AC3E}">
        <p14:creationId xmlns:p14="http://schemas.microsoft.com/office/powerpoint/2010/main" val="202377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5FC69D72-0D38-AD5D-1BE4-B3E363166E7F}"/>
              </a:ext>
            </a:extLst>
          </p:cNvPr>
          <p:cNvSpPr>
            <a:spLocks noGrp="1"/>
          </p:cNvSpPr>
          <p:nvPr>
            <p:ph type="title"/>
          </p:nvPr>
        </p:nvSpPr>
        <p:spPr>
          <a:xfrm>
            <a:off x="2284026" y="1532747"/>
            <a:ext cx="4578895" cy="1523291"/>
          </a:xfrm>
        </p:spPr>
        <p:txBody>
          <a:bodyPr vert="horz" lIns="91440" tIns="45720" rIns="91440" bIns="45720" rtlCol="0" anchor="b">
            <a:normAutofit/>
          </a:bodyPr>
          <a:lstStyle/>
          <a:p>
            <a:pPr defTabSz="914400">
              <a:lnSpc>
                <a:spcPct val="90000"/>
              </a:lnSpc>
            </a:pPr>
            <a:r>
              <a:rPr lang="en-US" sz="3900" kern="1200" dirty="0">
                <a:solidFill>
                  <a:schemeClr val="tx2"/>
                </a:solidFill>
                <a:latin typeface="+mj-lt"/>
                <a:ea typeface="+mj-ea"/>
                <a:cs typeface="+mj-cs"/>
              </a:rPr>
              <a:t>Background</a:t>
            </a:r>
          </a:p>
        </p:txBody>
      </p:sp>
    </p:spTree>
    <p:extLst>
      <p:ext uri="{BB962C8B-B14F-4D97-AF65-F5344CB8AC3E}">
        <p14:creationId xmlns:p14="http://schemas.microsoft.com/office/powerpoint/2010/main" val="29969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5"/>
            <a:chOff x="-305" y="-1"/>
            <a:chExt cx="3832880" cy="2876136"/>
          </a:xfrm>
        </p:grpSpPr>
        <p:sp>
          <p:nvSpPr>
            <p:cNvPr id="18" name="Freeform: Shape 17">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4D4A1FD-ACD0-381D-9AEA-FE338747F275}"/>
              </a:ext>
            </a:extLst>
          </p:cNvPr>
          <p:cNvSpPr txBox="1"/>
          <p:nvPr/>
        </p:nvSpPr>
        <p:spPr>
          <a:xfrm>
            <a:off x="476796" y="1418480"/>
            <a:ext cx="3845172" cy="3370251"/>
          </a:xfrm>
          <a:prstGeom prst="rect">
            <a:avLst/>
          </a:prstGeom>
        </p:spPr>
        <p:txBody>
          <a:bodyPr vert="horz" lIns="91440" tIns="45720" rIns="91440" bIns="45720" rtlCol="0" anchor="ctr">
            <a:noAutofit/>
          </a:bodyPr>
          <a:lstStyle/>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Diffusion models were introduced in 2015 as a method to learn a model that can sample from a highly complex probability distribution.</a:t>
            </a:r>
            <a:br>
              <a:rPr lang="en-US" sz="1600" dirty="0">
                <a:solidFill>
                  <a:schemeClr val="tx1">
                    <a:lumMod val="95000"/>
                    <a:lumOff val="5000"/>
                  </a:schemeClr>
                </a:solidFill>
                <a:effectLst>
                  <a:outerShdw blurRad="38100" dist="38100" dir="2700000" algn="tl">
                    <a:srgbClr val="000000">
                      <a:alpha val="43137"/>
                    </a:srgbClr>
                  </a:outerShdw>
                </a:effectLst>
              </a:rPr>
            </a:br>
            <a:endParaRPr lang="en-US" sz="1600" dirty="0">
              <a:solidFill>
                <a:schemeClr val="tx1">
                  <a:lumMod val="95000"/>
                  <a:lumOff val="5000"/>
                </a:schemeClr>
              </a:solidFill>
              <a:effectLst>
                <a:outerShdw blurRad="38100" dist="38100" dir="2700000" algn="tl">
                  <a:srgbClr val="000000">
                    <a:alpha val="43137"/>
                  </a:srgbClr>
                </a:outerShdw>
              </a:effectLst>
            </a:endParaRPr>
          </a:p>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The model has the ability to generate realistic graph structures and node features, which can be used to create synthetic anomalies. </a:t>
            </a:r>
          </a:p>
          <a:p>
            <a:pPr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ffectLst>
                <a:outerShdw blurRad="38100" dist="38100" dir="2700000" algn="tl">
                  <a:srgbClr val="000000">
                    <a:alpha val="43137"/>
                  </a:srgbClr>
                </a:outerShdw>
              </a:effectLst>
            </a:endParaRPr>
          </a:p>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Operates by adding noise to data points and then learning to reverse this process, effectively generating data points from noise.</a:t>
            </a:r>
          </a:p>
        </p:txBody>
      </p:sp>
      <p:grpSp>
        <p:nvGrpSpPr>
          <p:cNvPr id="23" name="Group 22">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299" y="3639028"/>
            <a:ext cx="1613753" cy="1395192"/>
            <a:chOff x="-305" y="-4155"/>
            <a:chExt cx="2514948" cy="2174333"/>
          </a:xfrm>
        </p:grpSpPr>
        <p:sp>
          <p:nvSpPr>
            <p:cNvPr id="24" name="Freeform: Shape 23">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DA4EF4DF-598E-EA42-DA1E-F9A0EF8F2829}"/>
              </a:ext>
            </a:extLst>
          </p:cNvPr>
          <p:cNvPicPr>
            <a:picLocks noChangeAspect="1"/>
          </p:cNvPicPr>
          <p:nvPr/>
        </p:nvPicPr>
        <p:blipFill>
          <a:blip r:embed="rId3"/>
          <a:stretch>
            <a:fillRect/>
          </a:stretch>
        </p:blipFill>
        <p:spPr>
          <a:xfrm>
            <a:off x="4822033" y="2554420"/>
            <a:ext cx="3716020" cy="1560727"/>
          </a:xfrm>
          <a:prstGeom prst="rect">
            <a:avLst/>
          </a:prstGeom>
        </p:spPr>
      </p:pic>
      <p:sp>
        <p:nvSpPr>
          <p:cNvPr id="8" name="Title 1">
            <a:extLst>
              <a:ext uri="{FF2B5EF4-FFF2-40B4-BE49-F238E27FC236}">
                <a16:creationId xmlns:a16="http://schemas.microsoft.com/office/drawing/2014/main" id="{9A87B612-C92B-F1BC-436C-7D9AABF293C7}"/>
              </a:ext>
            </a:extLst>
          </p:cNvPr>
          <p:cNvSpPr txBox="1">
            <a:spLocks/>
          </p:cNvSpPr>
          <p:nvPr/>
        </p:nvSpPr>
        <p:spPr>
          <a:xfrm>
            <a:off x="2265010" y="277833"/>
            <a:ext cx="4316172" cy="8628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2700" dirty="0">
                <a:solidFill>
                  <a:schemeClr val="tx2"/>
                </a:solidFill>
              </a:rPr>
              <a:t>Diffusion models</a:t>
            </a:r>
            <a:endParaRPr lang="he-IL" sz="2700" dirty="0">
              <a:solidFill>
                <a:schemeClr val="tx2"/>
              </a:solidFill>
            </a:endParaRPr>
          </a:p>
        </p:txBody>
      </p:sp>
    </p:spTree>
    <p:extLst>
      <p:ext uri="{BB962C8B-B14F-4D97-AF65-F5344CB8AC3E}">
        <p14:creationId xmlns:p14="http://schemas.microsoft.com/office/powerpoint/2010/main" val="13086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FDCD27-B4EA-86E7-1B89-7B4256F96B41}"/>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 name="TextBox 1">
            <a:extLst>
              <a:ext uri="{FF2B5EF4-FFF2-40B4-BE49-F238E27FC236}">
                <a16:creationId xmlns:a16="http://schemas.microsoft.com/office/drawing/2014/main" id="{19C1C490-7AE7-4285-BD05-67DDA607A738}"/>
              </a:ext>
            </a:extLst>
          </p:cNvPr>
          <p:cNvSpPr txBox="1"/>
          <p:nvPr/>
        </p:nvSpPr>
        <p:spPr>
          <a:xfrm>
            <a:off x="-354446" y="218197"/>
            <a:ext cx="7375161" cy="134702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2500" b="1" kern="1200" dirty="0">
                <a:solidFill>
                  <a:schemeClr val="tx2"/>
                </a:solidFill>
                <a:latin typeface="+mj-lt"/>
                <a:ea typeface="+mj-ea"/>
                <a:cs typeface="+mj-cs"/>
              </a:rPr>
              <a:t>Requirement</a:t>
            </a:r>
            <a:r>
              <a:rPr lang="en-US" sz="2500" b="1" dirty="0">
                <a:solidFill>
                  <a:schemeClr val="tx2"/>
                </a:solidFill>
                <a:latin typeface="+mj-lt"/>
                <a:ea typeface="+mj-ea"/>
                <a:cs typeface="+mj-cs"/>
              </a:rPr>
              <a:t>s:</a:t>
            </a:r>
            <a:endParaRPr lang="en-US" sz="2500" kern="1200" dirty="0">
              <a:solidFill>
                <a:schemeClr val="tx2"/>
              </a:solidFill>
              <a:latin typeface="+mj-lt"/>
              <a:ea typeface="+mj-ea"/>
              <a:cs typeface="+mj-cs"/>
            </a:endParaRPr>
          </a:p>
          <a:p>
            <a:pPr defTabSz="914400">
              <a:lnSpc>
                <a:spcPct val="90000"/>
              </a:lnSpc>
              <a:spcBef>
                <a:spcPct val="0"/>
              </a:spcBef>
              <a:spcAft>
                <a:spcPts val="600"/>
              </a:spcAft>
            </a:pPr>
            <a:endParaRPr lang="en-US" sz="2500" kern="1200" dirty="0">
              <a:ln w="22225">
                <a:solidFill>
                  <a:srgbClr val="FFFFFF"/>
                </a:solidFill>
              </a:ln>
              <a:solidFill>
                <a:schemeClr val="tx2"/>
              </a:solidFill>
              <a:latin typeface="+mj-lt"/>
              <a:ea typeface="+mj-ea"/>
              <a:cs typeface="+mj-cs"/>
            </a:endParaRPr>
          </a:p>
        </p:txBody>
      </p:sp>
      <p:grpSp>
        <p:nvGrpSpPr>
          <p:cNvPr id="54" name="Group 53">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1980861"/>
            <a:chOff x="6867015" y="-1"/>
            <a:chExt cx="5324985" cy="3251912"/>
          </a:xfrm>
          <a:solidFill>
            <a:schemeClr val="accent5">
              <a:alpha val="10000"/>
            </a:schemeClr>
          </a:solidFill>
        </p:grpSpPr>
        <p:sp>
          <p:nvSpPr>
            <p:cNvPr id="55" name="Freeform: Shape 54">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תיבת טקסט 4">
            <a:extLst>
              <a:ext uri="{FF2B5EF4-FFF2-40B4-BE49-F238E27FC236}">
                <a16:creationId xmlns:a16="http://schemas.microsoft.com/office/drawing/2014/main" id="{BDD035DB-3718-B6B2-30A2-5654C4CD9D16}"/>
              </a:ext>
            </a:extLst>
          </p:cNvPr>
          <p:cNvSpPr txBox="1"/>
          <p:nvPr/>
        </p:nvSpPr>
        <p:spPr>
          <a:xfrm>
            <a:off x="382973" y="1976505"/>
            <a:ext cx="7375161" cy="2473094"/>
          </a:xfrm>
          <a:prstGeom prst="rect">
            <a:avLst/>
          </a:prstGeom>
        </p:spPr>
        <p:txBody>
          <a:bodyPr vert="horz" lIns="91440" tIns="45720" rIns="91440" bIns="45720" rtlCol="0" anchor="ctr">
            <a:noAutofit/>
          </a:bodyPr>
          <a:lstStyle/>
          <a:p>
            <a:pPr marL="57150" indent="-228600" defTabSz="914400">
              <a:lnSpc>
                <a:spcPct val="90000"/>
              </a:lnSpc>
              <a:spcAft>
                <a:spcPts val="600"/>
              </a:spcAft>
              <a:buFont typeface="Arial" panose="020B0604020202020204" pitchFamily="34" charset="0"/>
              <a:buChar char="•"/>
            </a:pPr>
            <a:endParaRPr lang="en-US" sz="1600" b="1"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b="1"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The model allow simultaneously learns graph structures and node features</a:t>
            </a:r>
            <a:r>
              <a:rPr lang="en-US" sz="1600" dirty="0">
                <a:solidFill>
                  <a:schemeClr val="tx1">
                    <a:lumMod val="95000"/>
                    <a:lumOff val="5000"/>
                  </a:schemeClr>
                </a:solidFill>
              </a:rPr>
              <a:t> in a multitask fashion.</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The model allow to generates synthetic anomalous examples</a:t>
            </a:r>
            <a:r>
              <a:rPr lang="en-US" sz="1600" dirty="0">
                <a:solidFill>
                  <a:schemeClr val="tx1">
                    <a:lumMod val="95000"/>
                    <a:lumOff val="5000"/>
                  </a:schemeClr>
                </a:solidFill>
              </a:rPr>
              <a:t>, enriching the dataset and balancing class distributions.</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The model Improves anomaly detection </a:t>
            </a:r>
            <a:r>
              <a:rPr lang="en-US" sz="1600" dirty="0">
                <a:solidFill>
                  <a:schemeClr val="tx1">
                    <a:lumMod val="95000"/>
                    <a:lumOff val="5000"/>
                  </a:schemeClr>
                </a:solidFill>
              </a:rPr>
              <a:t>by providing more diverse and representative training data.</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p:txBody>
      </p:sp>
    </p:spTree>
    <p:extLst>
      <p:ext uri="{BB962C8B-B14F-4D97-AF65-F5344CB8AC3E}">
        <p14:creationId xmlns:p14="http://schemas.microsoft.com/office/powerpoint/2010/main" val="15636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806D42A-3E71-498F-FC32-E7949A8BDB4E}"/>
              </a:ext>
            </a:extLst>
          </p:cNvPr>
          <p:cNvSpPr txBox="1">
            <a:spLocks/>
          </p:cNvSpPr>
          <p:nvPr/>
        </p:nvSpPr>
        <p:spPr>
          <a:xfrm>
            <a:off x="359545" y="803100"/>
            <a:ext cx="2954766" cy="418734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3900" dirty="0">
                <a:solidFill>
                  <a:schemeClr val="tx2"/>
                </a:solidFill>
              </a:rPr>
              <a:t>Pre-process</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תיבת טקסט 4">
            <a:extLst>
              <a:ext uri="{FF2B5EF4-FFF2-40B4-BE49-F238E27FC236}">
                <a16:creationId xmlns:a16="http://schemas.microsoft.com/office/drawing/2014/main" id="{D3E48745-3B0F-F08C-845E-D278AF0ACF5A}"/>
              </a:ext>
            </a:extLst>
          </p:cNvPr>
          <p:cNvGraphicFramePr/>
          <p:nvPr>
            <p:extLst>
              <p:ext uri="{D42A27DB-BD31-4B8C-83A1-F6EECF244321}">
                <p14:modId xmlns:p14="http://schemas.microsoft.com/office/powerpoint/2010/main" val="2668063475"/>
              </p:ext>
            </p:extLst>
          </p:nvPr>
        </p:nvGraphicFramePr>
        <p:xfrm>
          <a:off x="3688725" y="133229"/>
          <a:ext cx="5312590" cy="4995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8825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504071-72DE-46D7-99A1-6063C55DF181}">
  <we:reference id="4b785c87-866c-4bad-85d8-5d1ae467ac9a" version="3.14.3.0" store="EXCatalog" storeType="EXCatalog"/>
  <we:alternateReferences>
    <we:reference id="WA104381909" version="3.1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4385</TotalTime>
  <Words>3465</Words>
  <Application>Microsoft Office PowerPoint</Application>
  <PresentationFormat>‫הצגה על המסך (16:9)</PresentationFormat>
  <Paragraphs>305</Paragraphs>
  <Slides>33</Slides>
  <Notes>30</Notes>
  <HiddenSlides>0</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33</vt:i4>
      </vt:variant>
    </vt:vector>
  </HeadingPairs>
  <TitlesOfParts>
    <vt:vector size="41" baseType="lpstr">
      <vt:lpstr>Aptos</vt:lpstr>
      <vt:lpstr>Arial</vt:lpstr>
      <vt:lpstr>Barlow Condensed Bold</vt:lpstr>
      <vt:lpstr>Calibri</vt:lpstr>
      <vt:lpstr>Calibri Light</vt:lpstr>
      <vt:lpstr>David</vt:lpstr>
      <vt:lpstr>Symbol</vt:lpstr>
      <vt:lpstr>Office Theme</vt:lpstr>
      <vt:lpstr>מצגת של PowerPoint‏</vt:lpstr>
      <vt:lpstr>מצגת של PowerPoint‏</vt:lpstr>
      <vt:lpstr>Graph Anomaly Detection</vt:lpstr>
      <vt:lpstr>The Challenges</vt:lpstr>
      <vt:lpstr>מצגת של PowerPoint‏</vt:lpstr>
      <vt:lpstr>Background</vt:lpstr>
      <vt:lpstr>מצגת של PowerPoint‏</vt:lpstr>
      <vt:lpstr>מצגת של PowerPoint‏</vt:lpstr>
      <vt:lpstr>מצגת של PowerPoint‏</vt:lpstr>
      <vt:lpstr>Process</vt:lpstr>
      <vt:lpstr>The Model</vt:lpstr>
      <vt:lpstr>מצגת של PowerPoint‏</vt:lpstr>
      <vt:lpstr>מצגת של PowerPoint‏</vt:lpstr>
      <vt:lpstr>Datasets – Cora And CiteSeer</vt:lpstr>
      <vt:lpstr>Hyper-Parameters</vt:lpstr>
      <vt:lpstr>Results</vt:lpstr>
      <vt:lpstr>Running Method</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Testing</vt:lpstr>
      <vt:lpstr>מצגת של PowerPoint‏</vt:lpstr>
      <vt:lpstr>מצגת של PowerPoint‏</vt:lpstr>
      <vt:lpstr>מצגת של PowerPoint‏</vt:lpstr>
      <vt:lpstr>Results – Multiple Running </vt:lpstr>
      <vt:lpstr>Results – Multiple Running </vt:lpstr>
      <vt:lpstr>Conclusions</vt:lpstr>
      <vt:lpstr>מצגת של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keywords/>
  <dc:description>generated using python-pptx</dc:description>
  <cp:lastModifiedBy>רועי נזרי</cp:lastModifiedBy>
  <cp:revision>77</cp:revision>
  <dcterms:created xsi:type="dcterms:W3CDTF">2013-01-27T09:14:16Z</dcterms:created>
  <dcterms:modified xsi:type="dcterms:W3CDTF">2025-03-17T16:22:50Z</dcterms:modified>
  <cp:category/>
</cp:coreProperties>
</file>